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256" r:id="rId2"/>
    <p:sldId id="347" r:id="rId3"/>
    <p:sldId id="335" r:id="rId4"/>
    <p:sldId id="336" r:id="rId5"/>
    <p:sldId id="337" r:id="rId6"/>
    <p:sldId id="338" r:id="rId7"/>
    <p:sldId id="257" r:id="rId8"/>
    <p:sldId id="339" r:id="rId9"/>
    <p:sldId id="340" r:id="rId10"/>
    <p:sldId id="260" r:id="rId11"/>
    <p:sldId id="261" r:id="rId12"/>
    <p:sldId id="262" r:id="rId13"/>
    <p:sldId id="342" r:id="rId14"/>
    <p:sldId id="343" r:id="rId15"/>
    <p:sldId id="344" r:id="rId16"/>
    <p:sldId id="341" r:id="rId17"/>
    <p:sldId id="345" r:id="rId18"/>
    <p:sldId id="278" r:id="rId19"/>
    <p:sldId id="279" r:id="rId20"/>
    <p:sldId id="346" r:id="rId21"/>
    <p:sldId id="258" r:id="rId22"/>
    <p:sldId id="269" r:id="rId23"/>
    <p:sldId id="348" r:id="rId24"/>
    <p:sldId id="349" r:id="rId25"/>
    <p:sldId id="350" r:id="rId26"/>
    <p:sldId id="351" r:id="rId27"/>
    <p:sldId id="352" r:id="rId28"/>
    <p:sldId id="353" r:id="rId29"/>
    <p:sldId id="354" r:id="rId30"/>
    <p:sldId id="355" r:id="rId31"/>
    <p:sldId id="356" r:id="rId32"/>
    <p:sldId id="357" r:id="rId33"/>
    <p:sldId id="358" r:id="rId34"/>
    <p:sldId id="359" r:id="rId35"/>
    <p:sldId id="360" r:id="rId36"/>
    <p:sldId id="361" r:id="rId37"/>
    <p:sldId id="362" r:id="rId38"/>
    <p:sldId id="363" r:id="rId39"/>
    <p:sldId id="364" r:id="rId40"/>
    <p:sldId id="36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382" r:id="rId58"/>
    <p:sldId id="383" r:id="rId59"/>
    <p:sldId id="384" r:id="rId60"/>
    <p:sldId id="411" r:id="rId61"/>
    <p:sldId id="385" r:id="rId62"/>
    <p:sldId id="386" r:id="rId63"/>
    <p:sldId id="387" r:id="rId64"/>
    <p:sldId id="388" r:id="rId65"/>
    <p:sldId id="389" r:id="rId66"/>
    <p:sldId id="390" r:id="rId67"/>
    <p:sldId id="391" r:id="rId68"/>
    <p:sldId id="392" r:id="rId69"/>
    <p:sldId id="393" r:id="rId70"/>
    <p:sldId id="394" r:id="rId71"/>
    <p:sldId id="395" r:id="rId72"/>
    <p:sldId id="396" r:id="rId73"/>
    <p:sldId id="397" r:id="rId74"/>
    <p:sldId id="398" r:id="rId75"/>
    <p:sldId id="399" r:id="rId76"/>
    <p:sldId id="400" r:id="rId77"/>
    <p:sldId id="401" r:id="rId78"/>
    <p:sldId id="402" r:id="rId79"/>
    <p:sldId id="403" r:id="rId80"/>
    <p:sldId id="404" r:id="rId81"/>
    <p:sldId id="405" r:id="rId82"/>
    <p:sldId id="406" r:id="rId83"/>
    <p:sldId id="407" r:id="rId84"/>
    <p:sldId id="408" r:id="rId85"/>
    <p:sldId id="409" r:id="rId86"/>
  </p:sldIdLst>
  <p:sldSz cx="9144000" cy="5715000" type="screen16x10"/>
  <p:notesSz cx="6858000" cy="9144000"/>
  <p:defaultText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3A8FF"/>
    <a:srgbClr val="4FD5F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1" d="100"/>
          <a:sy n="101" d="100"/>
        </p:scale>
        <p:origin x="-1552" y="-104"/>
      </p:cViewPr>
      <p:guideLst>
        <p:guide orient="horz" pos="180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notesMaster" Target="notesMasters/notesMaster1.xml"/><Relationship Id="rId88" Type="http://schemas.openxmlformats.org/officeDocument/2006/relationships/printerSettings" Target="printerSettings/printerSettings1.bin"/><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7AD82B-EC4F-5145-B44F-752D2BC1A516}" type="datetimeFigureOut">
              <a:rPr kumimoji="1" lang="ja-JP" altLang="en-US" smtClean="0"/>
              <a:t>10/8/15</a:t>
            </a:fld>
            <a:endParaRPr kumimoji="1" lang="ja-JP" altLang="en-US"/>
          </a:p>
        </p:txBody>
      </p:sp>
      <p:sp>
        <p:nvSpPr>
          <p:cNvPr id="4" name="スライド イメージ プレースホルダー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E80419-1444-494C-93DB-B1AFB99B84DA}" type="slidenum">
              <a:rPr kumimoji="1" lang="ja-JP" altLang="en-US" smtClean="0"/>
              <a:t>‹#›</a:t>
            </a:fld>
            <a:endParaRPr kumimoji="1" lang="ja-JP" altLang="en-US"/>
          </a:p>
        </p:txBody>
      </p:sp>
    </p:spTree>
    <p:extLst>
      <p:ext uri="{BB962C8B-B14F-4D97-AF65-F5344CB8AC3E}">
        <p14:creationId xmlns:p14="http://schemas.microsoft.com/office/powerpoint/2010/main" val="3762332840"/>
      </p:ext>
    </p:extLst>
  </p:cSld>
  <p:clrMap bg1="lt1" tx1="dk1" bg2="lt2" tx2="dk2" accent1="accent1" accent2="accent2" accent3="accent3" accent4="accent4" accent5="accent5" accent6="accent6" hlink="hlink" folHlink="folHlink"/>
  <p:notesStyle>
    <a:lvl1pPr marL="0" algn="l" defTabSz="457200" rtl="0" eaLnBrk="1" latinLnBrk="0" hangingPunct="1">
      <a:defRPr kumimoji="1" sz="1200" kern="1200">
        <a:solidFill>
          <a:schemeClr val="tx1"/>
        </a:solidFill>
        <a:latin typeface="+mn-lt"/>
        <a:ea typeface="+mn-ea"/>
        <a:cs typeface="+mn-cs"/>
      </a:defRPr>
    </a:lvl1pPr>
    <a:lvl2pPr marL="457200" algn="l" defTabSz="457200" rtl="0" eaLnBrk="1" latinLnBrk="0" hangingPunct="1">
      <a:defRPr kumimoji="1" sz="1200" kern="1200">
        <a:solidFill>
          <a:schemeClr val="tx1"/>
        </a:solidFill>
        <a:latin typeface="+mn-lt"/>
        <a:ea typeface="+mn-ea"/>
        <a:cs typeface="+mn-cs"/>
      </a:defRPr>
    </a:lvl2pPr>
    <a:lvl3pPr marL="914400" algn="l" defTabSz="457200" rtl="0" eaLnBrk="1" latinLnBrk="0" hangingPunct="1">
      <a:defRPr kumimoji="1" sz="1200" kern="1200">
        <a:solidFill>
          <a:schemeClr val="tx1"/>
        </a:solidFill>
        <a:latin typeface="+mn-lt"/>
        <a:ea typeface="+mn-ea"/>
        <a:cs typeface="+mn-cs"/>
      </a:defRPr>
    </a:lvl3pPr>
    <a:lvl4pPr marL="1371600" algn="l" defTabSz="457200" rtl="0" eaLnBrk="1" latinLnBrk="0" hangingPunct="1">
      <a:defRPr kumimoji="1" sz="1200" kern="1200">
        <a:solidFill>
          <a:schemeClr val="tx1"/>
        </a:solidFill>
        <a:latin typeface="+mn-lt"/>
        <a:ea typeface="+mn-ea"/>
        <a:cs typeface="+mn-cs"/>
      </a:defRPr>
    </a:lvl4pPr>
    <a:lvl5pPr marL="1828800" algn="l" defTabSz="457200" rtl="0" eaLnBrk="1" latinLnBrk="0" hangingPunct="1">
      <a:defRPr kumimoji="1" sz="1200" kern="1200">
        <a:solidFill>
          <a:schemeClr val="tx1"/>
        </a:solidFill>
        <a:latin typeface="+mn-lt"/>
        <a:ea typeface="+mn-ea"/>
        <a:cs typeface="+mn-cs"/>
      </a:defRPr>
    </a:lvl5pPr>
    <a:lvl6pPr marL="2286000" algn="l" defTabSz="457200" rtl="0" eaLnBrk="1" latinLnBrk="0" hangingPunct="1">
      <a:defRPr kumimoji="1" sz="1200" kern="1200">
        <a:solidFill>
          <a:schemeClr val="tx1"/>
        </a:solidFill>
        <a:latin typeface="+mn-lt"/>
        <a:ea typeface="+mn-ea"/>
        <a:cs typeface="+mn-cs"/>
      </a:defRPr>
    </a:lvl6pPr>
    <a:lvl7pPr marL="2743200" algn="l" defTabSz="457200" rtl="0" eaLnBrk="1" latinLnBrk="0" hangingPunct="1">
      <a:defRPr kumimoji="1" sz="1200" kern="1200">
        <a:solidFill>
          <a:schemeClr val="tx1"/>
        </a:solidFill>
        <a:latin typeface="+mn-lt"/>
        <a:ea typeface="+mn-ea"/>
        <a:cs typeface="+mn-cs"/>
      </a:defRPr>
    </a:lvl7pPr>
    <a:lvl8pPr marL="3200400" algn="l" defTabSz="457200" rtl="0" eaLnBrk="1" latinLnBrk="0" hangingPunct="1">
      <a:defRPr kumimoji="1" sz="1200" kern="1200">
        <a:solidFill>
          <a:schemeClr val="tx1"/>
        </a:solidFill>
        <a:latin typeface="+mn-lt"/>
        <a:ea typeface="+mn-ea"/>
        <a:cs typeface="+mn-cs"/>
      </a:defRPr>
    </a:lvl8pPr>
    <a:lvl9pPr marL="3657600" algn="l" defTabSz="4572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p:cNvSpPr txBox="1">
            <a:spLocks noGrp="1"/>
          </p:cNvSpPr>
          <p:nvPr>
            <p:ph type="sldNum" sz="quarter" idx="5"/>
          </p:nvPr>
        </p:nvSpPr>
        <p:spPr>
          <a:ln/>
        </p:spPr>
        <p:txBody>
          <a:bodyPr lIns="0" tIns="0" rIns="0" bIns="0" anchor="b" anchorCtr="0">
            <a:noAutofit/>
          </a:bodyPr>
          <a:lstStyle/>
          <a:p>
            <a:pPr lvl="0"/>
            <a:fld id="{D1548AAA-DA33-438D-963E-D1F9DAA36F6C}" type="slidenum">
              <a:t>3</a:t>
            </a:fld>
            <a:endParaRPr lang="en-US"/>
          </a:p>
        </p:txBody>
      </p:sp>
      <p:sp>
        <p:nvSpPr>
          <p:cNvPr id="2" name="スライド イメージ プレースホルダー 1"/>
          <p:cNvSpPr>
            <a:spLocks noGrp="1" noRot="1" noChangeAspect="1" noResize="1"/>
          </p:cNvSpPr>
          <p:nvPr>
            <p:ph type="sldImg"/>
          </p:nvPr>
        </p:nvSpPr>
        <p:spPr>
          <a:xfrm>
            <a:off x="573088" y="812800"/>
            <a:ext cx="6411912" cy="4008438"/>
          </a:xfrm>
          <a:solidFill>
            <a:srgbClr val="729FCF"/>
          </a:solidFill>
          <a:ln w="25400">
            <a:solidFill>
              <a:srgbClr val="3465A4"/>
            </a:solidFill>
            <a:prstDash val="solid"/>
          </a:ln>
        </p:spPr>
      </p:sp>
      <p:sp>
        <p:nvSpPr>
          <p:cNvPr id="3" name="ノート プレースホルダー 2"/>
          <p:cNvSpPr txBox="1">
            <a:spLocks noGrp="1"/>
          </p:cNvSpPr>
          <p:nvPr>
            <p:ph type="body" sz="quarter" idx="1"/>
          </p:nvPr>
        </p:nvSpPr>
        <p:spPr/>
        <p:txBody>
          <a:bodyPr/>
          <a:lstStyle/>
          <a:p>
            <a:endParaRPr lang="en-US" altLang="ja-JP"/>
          </a:p>
        </p:txBody>
      </p:sp>
    </p:spTree>
    <p:extLst>
      <p:ext uri="{BB962C8B-B14F-4D97-AF65-F5344CB8AC3E}">
        <p14:creationId xmlns:p14="http://schemas.microsoft.com/office/powerpoint/2010/main" val="555798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EE80419-1444-494C-93DB-B1AFB99B84DA}" type="slidenum">
              <a:rPr kumimoji="1" lang="ja-JP" altLang="en-US" smtClean="0"/>
              <a:t>66</a:t>
            </a:fld>
            <a:endParaRPr kumimoji="1" lang="ja-JP" altLang="en-US"/>
          </a:p>
        </p:txBody>
      </p:sp>
    </p:spTree>
    <p:extLst>
      <p:ext uri="{BB962C8B-B14F-4D97-AF65-F5344CB8AC3E}">
        <p14:creationId xmlns:p14="http://schemas.microsoft.com/office/powerpoint/2010/main" val="552686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日本にジャンプしない場合あり？</a:t>
            </a:r>
            <a:endParaRPr kumimoji="1" lang="en-US" altLang="ja-JP" dirty="0" smtClean="0"/>
          </a:p>
          <a:p>
            <a:endParaRPr kumimoji="1" lang="ja-JP" altLang="en-US" dirty="0"/>
          </a:p>
        </p:txBody>
      </p:sp>
      <p:sp>
        <p:nvSpPr>
          <p:cNvPr id="4" name="スライド番号プレースホルダー 3"/>
          <p:cNvSpPr>
            <a:spLocks noGrp="1"/>
          </p:cNvSpPr>
          <p:nvPr>
            <p:ph type="sldNum" sz="quarter" idx="10"/>
          </p:nvPr>
        </p:nvSpPr>
        <p:spPr/>
        <p:txBody>
          <a:bodyPr/>
          <a:lstStyle/>
          <a:p>
            <a:fld id="{BEE80419-1444-494C-93DB-B1AFB99B84DA}" type="slidenum">
              <a:rPr kumimoji="1" lang="ja-JP" altLang="en-US" smtClean="0"/>
              <a:t>69</a:t>
            </a:fld>
            <a:endParaRPr kumimoji="1" lang="ja-JP" altLang="en-US"/>
          </a:p>
        </p:txBody>
      </p:sp>
    </p:spTree>
    <p:extLst>
      <p:ext uri="{BB962C8B-B14F-4D97-AF65-F5344CB8AC3E}">
        <p14:creationId xmlns:p14="http://schemas.microsoft.com/office/powerpoint/2010/main" val="58278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スライド番号プレースホルダー 6"/>
          <p:cNvSpPr txBox="1">
            <a:spLocks noGrp="1"/>
          </p:cNvSpPr>
          <p:nvPr>
            <p:ph type="sldNum" sz="quarter" idx="5"/>
          </p:nvPr>
        </p:nvSpPr>
        <p:spPr>
          <a:ln/>
        </p:spPr>
        <p:txBody>
          <a:bodyPr lIns="0" tIns="0" rIns="0" bIns="0" anchor="b" anchorCtr="0">
            <a:noAutofit/>
          </a:bodyPr>
          <a:lstStyle/>
          <a:p>
            <a:pPr lvl="0"/>
            <a:fld id="{71E3D166-5F4D-4747-9C2D-91C32819EC82}" type="slidenum">
              <a:t>9</a:t>
            </a:fld>
            <a:endParaRPr lang="en-US"/>
          </a:p>
        </p:txBody>
      </p:sp>
      <p:sp>
        <p:nvSpPr>
          <p:cNvPr id="2" name="スライド イメージ プレースホルダー 1"/>
          <p:cNvSpPr>
            <a:spLocks noGrp="1" noRot="1" noChangeAspect="1" noResize="1"/>
          </p:cNvSpPr>
          <p:nvPr>
            <p:ph type="sldImg"/>
          </p:nvPr>
        </p:nvSpPr>
        <p:spPr>
          <a:xfrm>
            <a:off x="573088" y="812800"/>
            <a:ext cx="6411912" cy="4008438"/>
          </a:xfrm>
          <a:solidFill>
            <a:srgbClr val="729FCF"/>
          </a:solidFill>
          <a:ln w="25400">
            <a:solidFill>
              <a:srgbClr val="3465A4"/>
            </a:solidFill>
            <a:prstDash val="solid"/>
          </a:ln>
        </p:spPr>
      </p:sp>
      <p:sp>
        <p:nvSpPr>
          <p:cNvPr id="3" name="ノート プレースホルダー 2"/>
          <p:cNvSpPr txBox="1">
            <a:spLocks noGrp="1"/>
          </p:cNvSpPr>
          <p:nvPr>
            <p:ph type="body" sz="quarter" idx="1"/>
          </p:nvPr>
        </p:nvSpPr>
        <p:spPr/>
        <p:txBody>
          <a:bodyPr/>
          <a:lstStyle/>
          <a:p>
            <a:endParaRPr lang="en-US" altLang="ja-JP"/>
          </a:p>
        </p:txBody>
      </p:sp>
    </p:spTree>
    <p:extLst>
      <p:ext uri="{BB962C8B-B14F-4D97-AF65-F5344CB8AC3E}">
        <p14:creationId xmlns:p14="http://schemas.microsoft.com/office/powerpoint/2010/main" val="2092383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573088" y="812800"/>
            <a:ext cx="6411912" cy="4008438"/>
          </a:xfrm>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lvl="0"/>
            <a:fld id="{C22E5274-36FE-4AC1-9144-3ED658E6FA9D}" type="slidenum">
              <a:rPr lang="en-US" altLang="ja-JP" smtClean="0"/>
              <a:t>17</a:t>
            </a:fld>
            <a:endParaRPr lang="ja-JP" altLang="en-US"/>
          </a:p>
        </p:txBody>
      </p:sp>
    </p:spTree>
    <p:extLst>
      <p:ext uri="{BB962C8B-B14F-4D97-AF65-F5344CB8AC3E}">
        <p14:creationId xmlns:p14="http://schemas.microsoft.com/office/powerpoint/2010/main" val="905352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EE80419-1444-494C-93DB-B1AFB99B84DA}" type="slidenum">
              <a:rPr kumimoji="1" lang="ja-JP" altLang="en-US" smtClean="0"/>
              <a:t>27</a:t>
            </a:fld>
            <a:endParaRPr kumimoji="1" lang="ja-JP" altLang="en-US"/>
          </a:p>
        </p:txBody>
      </p:sp>
    </p:spTree>
    <p:extLst>
      <p:ext uri="{BB962C8B-B14F-4D97-AF65-F5344CB8AC3E}">
        <p14:creationId xmlns:p14="http://schemas.microsoft.com/office/powerpoint/2010/main" val="3312345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EE80419-1444-494C-93DB-B1AFB99B84DA}" type="slidenum">
              <a:rPr kumimoji="1" lang="ja-JP" altLang="en-US" smtClean="0"/>
              <a:t>28</a:t>
            </a:fld>
            <a:endParaRPr kumimoji="1" lang="ja-JP" altLang="en-US"/>
          </a:p>
        </p:txBody>
      </p:sp>
    </p:spTree>
    <p:extLst>
      <p:ext uri="{BB962C8B-B14F-4D97-AF65-F5344CB8AC3E}">
        <p14:creationId xmlns:p14="http://schemas.microsoft.com/office/powerpoint/2010/main" val="2237160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Launch automatic page generator</a:t>
            </a:r>
            <a:endParaRPr kumimoji="1" lang="ja-JP" altLang="en-US" dirty="0"/>
          </a:p>
        </p:txBody>
      </p:sp>
      <p:sp>
        <p:nvSpPr>
          <p:cNvPr id="4" name="スライド番号プレースホルダー 3"/>
          <p:cNvSpPr>
            <a:spLocks noGrp="1"/>
          </p:cNvSpPr>
          <p:nvPr>
            <p:ph type="sldNum" sz="quarter" idx="10"/>
          </p:nvPr>
        </p:nvSpPr>
        <p:spPr/>
        <p:txBody>
          <a:bodyPr/>
          <a:lstStyle/>
          <a:p>
            <a:fld id="{BEE80419-1444-494C-93DB-B1AFB99B84DA}" type="slidenum">
              <a:rPr kumimoji="1" lang="ja-JP" altLang="en-US" smtClean="0"/>
              <a:t>30</a:t>
            </a:fld>
            <a:endParaRPr kumimoji="1" lang="ja-JP" altLang="en-US"/>
          </a:p>
        </p:txBody>
      </p:sp>
    </p:spTree>
    <p:extLst>
      <p:ext uri="{BB962C8B-B14F-4D97-AF65-F5344CB8AC3E}">
        <p14:creationId xmlns:p14="http://schemas.microsoft.com/office/powerpoint/2010/main" val="3375217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EE80419-1444-494C-93DB-B1AFB99B84DA}" type="slidenum">
              <a:rPr kumimoji="1" lang="ja-JP" altLang="en-US" smtClean="0"/>
              <a:t>31</a:t>
            </a:fld>
            <a:endParaRPr kumimoji="1" lang="ja-JP" altLang="en-US"/>
          </a:p>
        </p:txBody>
      </p:sp>
    </p:spTree>
    <p:extLst>
      <p:ext uri="{BB962C8B-B14F-4D97-AF65-F5344CB8AC3E}">
        <p14:creationId xmlns:p14="http://schemas.microsoft.com/office/powerpoint/2010/main" val="3530542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dirty="0" smtClean="0"/>
              <a:t>時間があれば地理院タイルを読み込む</a:t>
            </a:r>
            <a:endParaRPr kumimoji="1" lang="ja-JP" altLang="en-US" dirty="0"/>
          </a:p>
        </p:txBody>
      </p:sp>
      <p:sp>
        <p:nvSpPr>
          <p:cNvPr id="4" name="スライド番号プレースホルダー 3"/>
          <p:cNvSpPr>
            <a:spLocks noGrp="1"/>
          </p:cNvSpPr>
          <p:nvPr>
            <p:ph type="sldNum" sz="quarter" idx="10"/>
          </p:nvPr>
        </p:nvSpPr>
        <p:spPr/>
        <p:txBody>
          <a:bodyPr/>
          <a:lstStyle/>
          <a:p>
            <a:fld id="{BEE80419-1444-494C-93DB-B1AFB99B84DA}" type="slidenum">
              <a:rPr kumimoji="1" lang="ja-JP" altLang="en-US" smtClean="0"/>
              <a:t>59</a:t>
            </a:fld>
            <a:endParaRPr kumimoji="1" lang="ja-JP" altLang="en-US"/>
          </a:p>
        </p:txBody>
      </p:sp>
    </p:spTree>
    <p:extLst>
      <p:ext uri="{BB962C8B-B14F-4D97-AF65-F5344CB8AC3E}">
        <p14:creationId xmlns:p14="http://schemas.microsoft.com/office/powerpoint/2010/main" val="14488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BEE80419-1444-494C-93DB-B1AFB99B84DA}" type="slidenum">
              <a:rPr kumimoji="1" lang="ja-JP" altLang="en-US" smtClean="0"/>
              <a:t>64</a:t>
            </a:fld>
            <a:endParaRPr kumimoji="1" lang="ja-JP" altLang="en-US"/>
          </a:p>
        </p:txBody>
      </p:sp>
    </p:spTree>
    <p:extLst>
      <p:ext uri="{BB962C8B-B14F-4D97-AF65-F5344CB8AC3E}">
        <p14:creationId xmlns:p14="http://schemas.microsoft.com/office/powerpoint/2010/main" val="1101119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1775355"/>
            <a:ext cx="7772400" cy="1225021"/>
          </a:xfrm>
        </p:spPr>
        <p:txBody>
          <a:bodyPr/>
          <a:lstStyle/>
          <a:p>
            <a:r>
              <a:rPr kumimoji="1" lang="ja-JP" altLang="en-US" smtClean="0"/>
              <a:t>マスター タイトルの書式設定</a:t>
            </a:r>
            <a:endParaRPr kumimoji="1" lang="ja-JP" altLang="en-US"/>
          </a:p>
        </p:txBody>
      </p:sp>
      <p:sp>
        <p:nvSpPr>
          <p:cNvPr id="3" name="サブタイトル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マスター サブタイトルの書式設定</a:t>
            </a:r>
            <a:endParaRPr kumimoji="1" lang="ja-JP" altLang="en-US"/>
          </a:p>
        </p:txBody>
      </p:sp>
      <p:sp>
        <p:nvSpPr>
          <p:cNvPr id="4" name="日付プレースホルダー 3"/>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2082422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1311256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171979"/>
            <a:ext cx="2057400" cy="3656542"/>
          </a:xfrm>
        </p:spPr>
        <p:txBody>
          <a:bodyPr vert="eaVert"/>
          <a:lstStyle/>
          <a:p>
            <a:r>
              <a:rPr kumimoji="1" lang="ja-JP" altLang="en-US" smtClean="0"/>
              <a:t>マスター タイトルの書式設定</a:t>
            </a:r>
            <a:endParaRPr kumimoji="1" lang="ja-JP" altLang="en-US"/>
          </a:p>
        </p:txBody>
      </p:sp>
      <p:sp>
        <p:nvSpPr>
          <p:cNvPr id="3" name="縦書きテキスト プレースホルダー 2"/>
          <p:cNvSpPr>
            <a:spLocks noGrp="1"/>
          </p:cNvSpPr>
          <p:nvPr>
            <p:ph type="body" orient="vert" idx="1"/>
          </p:nvPr>
        </p:nvSpPr>
        <p:spPr>
          <a:xfrm>
            <a:off x="457200" y="171979"/>
            <a:ext cx="6019800" cy="3656542"/>
          </a:xfrm>
        </p:spPr>
        <p:txBody>
          <a:bodyPr vert="eaVert"/>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39252700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p:txBody>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3716530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3672418"/>
            <a:ext cx="7772400" cy="1135062"/>
          </a:xfrm>
        </p:spPr>
        <p:txBody>
          <a:bodyPr anchor="t"/>
          <a:lstStyle>
            <a:lvl1pPr algn="l">
              <a:defRPr sz="4000" b="1" cap="all"/>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マスター テキストの書式設定</a:t>
            </a:r>
          </a:p>
        </p:txBody>
      </p:sp>
      <p:sp>
        <p:nvSpPr>
          <p:cNvPr id="4" name="日付プレースホルダー 3"/>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743918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sz="half" idx="1"/>
          </p:nvPr>
        </p:nvSpPr>
        <p:spPr>
          <a:xfrm>
            <a:off x="457200" y="1000125"/>
            <a:ext cx="4038600" cy="2828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ー 3"/>
          <p:cNvSpPr>
            <a:spLocks noGrp="1"/>
          </p:cNvSpPr>
          <p:nvPr>
            <p:ph sz="half" idx="2"/>
          </p:nvPr>
        </p:nvSpPr>
        <p:spPr>
          <a:xfrm>
            <a:off x="4648200" y="1000125"/>
            <a:ext cx="4038600" cy="282839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ー 4"/>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125130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28866"/>
            <a:ext cx="8229600" cy="952500"/>
          </a:xfrm>
        </p:spPr>
        <p:txBody>
          <a:bodyPr/>
          <a:lstStyle>
            <a:lvl1pPr>
              <a:defRPr/>
            </a:lvl1p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279261"/>
            <a:ext cx="4040188"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4" name="コンテンツ プレースホルダー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ー 4"/>
          <p:cNvSpPr>
            <a:spLocks noGrp="1"/>
          </p:cNvSpPr>
          <p:nvPr>
            <p:ph type="body" sz="quarter" idx="3"/>
          </p:nvPr>
        </p:nvSpPr>
        <p:spPr>
          <a:xfrm>
            <a:off x="4645027" y="1279261"/>
            <a:ext cx="4041775" cy="53313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マスター テキストの書式設定</a:t>
            </a:r>
          </a:p>
        </p:txBody>
      </p:sp>
      <p:sp>
        <p:nvSpPr>
          <p:cNvPr id="6" name="コンテンツ プレースホルダー 5"/>
          <p:cNvSpPr>
            <a:spLocks noGrp="1"/>
          </p:cNvSpPr>
          <p:nvPr>
            <p:ph sz="quarter" idx="4"/>
          </p:nvPr>
        </p:nvSpPr>
        <p:spPr>
          <a:xfrm>
            <a:off x="4645027"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ー 6"/>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2908544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マスター タイトルの書式設定</a:t>
            </a:r>
            <a:endParaRPr kumimoji="1" lang="ja-JP" altLang="en-US"/>
          </a:p>
        </p:txBody>
      </p:sp>
      <p:sp>
        <p:nvSpPr>
          <p:cNvPr id="3" name="日付プレースホルダー 2"/>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3598003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1565401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2" y="227541"/>
            <a:ext cx="3008313" cy="968376"/>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コンテンツ プレースホルダー 2"/>
          <p:cNvSpPr>
            <a:spLocks noGrp="1"/>
          </p:cNvSpPr>
          <p:nvPr>
            <p:ph idx="1"/>
          </p:nvPr>
        </p:nvSpPr>
        <p:spPr>
          <a:xfrm>
            <a:off x="3575050" y="227543"/>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ー 3"/>
          <p:cNvSpPr>
            <a:spLocks noGrp="1"/>
          </p:cNvSpPr>
          <p:nvPr>
            <p:ph type="body" sz="half" idx="2"/>
          </p:nvPr>
        </p:nvSpPr>
        <p:spPr>
          <a:xfrm>
            <a:off x="457202" y="1195918"/>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3893667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000500"/>
            <a:ext cx="5486400" cy="472282"/>
          </a:xfrm>
        </p:spPr>
        <p:txBody>
          <a:bodyPr anchor="b"/>
          <a:lstStyle>
            <a:lvl1pPr algn="l">
              <a:defRPr sz="2000" b="1"/>
            </a:lvl1pPr>
          </a:lstStyle>
          <a:p>
            <a:r>
              <a:rPr kumimoji="1" lang="ja-JP" altLang="en-US" smtClean="0"/>
              <a:t>マスター タイトルの書式設定</a:t>
            </a:r>
            <a:endParaRPr kumimoji="1" lang="ja-JP" altLang="en-US"/>
          </a:p>
        </p:txBody>
      </p:sp>
      <p:sp>
        <p:nvSpPr>
          <p:cNvPr id="3" name="図プレースホルダー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1792288" y="4472782"/>
            <a:ext cx="5486400" cy="6707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マスター テキストの書式設定</a:t>
            </a:r>
          </a:p>
        </p:txBody>
      </p:sp>
      <p:sp>
        <p:nvSpPr>
          <p:cNvPr id="5" name="日付プレースホルダー 4"/>
          <p:cNvSpPr>
            <a:spLocks noGrp="1"/>
          </p:cNvSpPr>
          <p:nvPr>
            <p:ph type="dt" sz="half" idx="10"/>
          </p:nvPr>
        </p:nvSpPr>
        <p:spPr/>
        <p:txBody>
          <a:bodyPr/>
          <a:lstStyle/>
          <a:p>
            <a:fld id="{4CC750D3-2FB7-3043-A4E7-CD16666E650E}" type="datetimeFigureOut">
              <a:rPr kumimoji="1" lang="ja-JP" altLang="en-US" smtClean="0"/>
              <a:t>10/8/15</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32426938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kumimoji="1" lang="ja-JP" altLang="en-US" smtClean="0"/>
              <a:t>マスター タイトルの書式設定</a:t>
            </a:r>
            <a:endParaRPr kumimoji="1" lang="ja-JP" altLang="en-US"/>
          </a:p>
        </p:txBody>
      </p:sp>
      <p:sp>
        <p:nvSpPr>
          <p:cNvPr id="3" name="テキスト プレースホルダー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ー 3"/>
          <p:cNvSpPr>
            <a:spLocks noGrp="1"/>
          </p:cNvSpPr>
          <p:nvPr>
            <p:ph type="dt" sz="half" idx="2"/>
          </p:nvPr>
        </p:nvSpPr>
        <p:spPr>
          <a:xfrm>
            <a:off x="457200" y="5296959"/>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4CC750D3-2FB7-3043-A4E7-CD16666E650E}" type="datetimeFigureOut">
              <a:rPr kumimoji="1" lang="ja-JP" altLang="en-US" smtClean="0"/>
              <a:t>10/8/15</a:t>
            </a:fld>
            <a:endParaRPr kumimoji="1" lang="ja-JP" altLang="en-US"/>
          </a:p>
        </p:txBody>
      </p:sp>
      <p:sp>
        <p:nvSpPr>
          <p:cNvPr id="5" name="フッター プレースホルダー 4"/>
          <p:cNvSpPr>
            <a:spLocks noGrp="1"/>
          </p:cNvSpPr>
          <p:nvPr>
            <p:ph type="ftr" sz="quarter" idx="3"/>
          </p:nvPr>
        </p:nvSpPr>
        <p:spPr>
          <a:xfrm>
            <a:off x="3124200" y="5296959"/>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6553200" y="5296959"/>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E4650E81-C02F-0646-A593-8C60956CB7E3}" type="slidenum">
              <a:rPr kumimoji="1" lang="ja-JP" altLang="en-US" smtClean="0"/>
              <a:t>‹#›</a:t>
            </a:fld>
            <a:endParaRPr kumimoji="1" lang="ja-JP" altLang="en-US"/>
          </a:p>
        </p:txBody>
      </p:sp>
    </p:spTree>
    <p:extLst>
      <p:ext uri="{BB962C8B-B14F-4D97-AF65-F5344CB8AC3E}">
        <p14:creationId xmlns:p14="http://schemas.microsoft.com/office/powerpoint/2010/main" val="1343536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kumimoji="1"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kumimoji="1"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kumimoji="1"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kumimoji="1" sz="2000" kern="1200">
          <a:solidFill>
            <a:schemeClr val="tx1"/>
          </a:solidFill>
          <a:latin typeface="+mn-lt"/>
          <a:ea typeface="+mn-ea"/>
          <a:cs typeface="+mn-cs"/>
        </a:defRPr>
      </a:lvl9pPr>
    </p:bodyStyle>
    <p:otherStyle>
      <a:defPPr>
        <a:defRPr lang="ja-JP"/>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hyperlink" Target="http://cesiumjs.org/index.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hyperlink" Target="http://cesiumjs.org/Cesium/Apps/HelloWorld.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5" Type="http://schemas.openxmlformats.org/officeDocument/2006/relationships/image" Target="../media/image20.png"/><Relationship Id="rId6" Type="http://schemas.openxmlformats.org/officeDocument/2006/relationships/image" Target="../media/image24.jpeg"/><Relationship Id="rId7"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jpeg"/><Relationship Id="rId7" Type="http://schemas.openxmlformats.org/officeDocument/2006/relationships/image" Target="../media/image32.jpeg"/><Relationship Id="rId8" Type="http://schemas.openxmlformats.org/officeDocument/2006/relationships/image" Target="../media/image33.jpeg"/><Relationship Id="rId9"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hyperlink" Target="http://sagara1020.github.io/cesium-tokyo/IMG_0878.JPG"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hyperlink" Target="http://cesiumjs.org/downloads.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hyperlink" Target="https://github.com/pjcozzi/cesium-starter-app"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 Id="rId3" Type="http://schemas.openxmlformats.org/officeDocument/2006/relationships/image" Target="../media/image6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 Id="rId3" Type="http://schemas.openxmlformats.org/officeDocument/2006/relationships/hyperlink" Target="http://sagara1020.github.io/cesium-tokyo/cesium-starter-app-master/index.html"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hyperlink" Target="https://github.com/pjcozzi/cesium-starter-app" TargetMode="External"/><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 Id="rId3" Type="http://schemas.openxmlformats.org/officeDocument/2006/relationships/image" Target="../media/image76.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hyperlink" Target="http://maps.gsi.go.jp/development/sample.html"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 Id="rId3" Type="http://schemas.openxmlformats.org/officeDocument/2006/relationships/image" Target="../media/image8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0.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hyperlink" Target="http://sagara1020.github.io/cesium-tokyo/IMG_0878.JPG"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esiumjs.org/demos.html" TargetMode="External"/><Relationship Id="rId3" Type="http://schemas.openxmlformats.org/officeDocument/2006/relationships/image" Target="../media/image8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hyperlink" Target="http://cesiumjs.org/Cesium/Apps/Sandcastle/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descr="photo.png"/>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1574800" y="0"/>
            <a:ext cx="5715000" cy="5715000"/>
          </a:xfrm>
          <a:prstGeom prst="rect">
            <a:avLst/>
          </a:prstGeom>
        </p:spPr>
      </p:pic>
      <p:sp>
        <p:nvSpPr>
          <p:cNvPr id="4" name="テキスト ボックス 3"/>
          <p:cNvSpPr txBox="1"/>
          <p:nvPr/>
        </p:nvSpPr>
        <p:spPr>
          <a:xfrm>
            <a:off x="0" y="47103"/>
            <a:ext cx="9144000" cy="1446550"/>
          </a:xfrm>
          <a:prstGeom prst="rect">
            <a:avLst/>
          </a:prstGeom>
          <a:noFill/>
        </p:spPr>
        <p:txBody>
          <a:bodyPr wrap="square" rtlCol="0">
            <a:spAutoFit/>
          </a:bodyPr>
          <a:lstStyle/>
          <a:p>
            <a:r>
              <a:rPr kumimoji="1" lang="en-US" altLang="ja-JP" sz="8800" dirty="0" smtClean="0">
                <a:latin typeface="Arial Black"/>
                <a:ea typeface="+mj-ea"/>
                <a:cs typeface="Arial Black"/>
              </a:rPr>
              <a:t> FOSS4G</a:t>
            </a:r>
            <a:endParaRPr lang="en-US" altLang="ja-JP" sz="8800" dirty="0">
              <a:latin typeface="Arial Black"/>
              <a:ea typeface="+mj-ea"/>
              <a:cs typeface="Arial Black"/>
            </a:endParaRPr>
          </a:p>
        </p:txBody>
      </p:sp>
      <p:sp>
        <p:nvSpPr>
          <p:cNvPr id="5" name="テキスト ボックス 4"/>
          <p:cNvSpPr txBox="1"/>
          <p:nvPr/>
        </p:nvSpPr>
        <p:spPr>
          <a:xfrm>
            <a:off x="373529" y="1298628"/>
            <a:ext cx="8367059" cy="430887"/>
          </a:xfrm>
          <a:prstGeom prst="rect">
            <a:avLst/>
          </a:prstGeom>
          <a:noFill/>
        </p:spPr>
        <p:txBody>
          <a:bodyPr wrap="square" rtlCol="0">
            <a:spAutoFit/>
          </a:bodyPr>
          <a:lstStyle/>
          <a:p>
            <a:r>
              <a:rPr kumimoji="1" lang="en-US" altLang="ja-JP" sz="2200" dirty="0" smtClean="0">
                <a:solidFill>
                  <a:srgbClr val="7F7F7F"/>
                </a:solidFill>
              </a:rPr>
              <a:t>Free &amp; Open Source Software for  Geospatial</a:t>
            </a:r>
            <a:endParaRPr kumimoji="1" lang="ja-JP" altLang="en-US" sz="2200" dirty="0">
              <a:solidFill>
                <a:srgbClr val="7F7F7F"/>
              </a:solidFill>
            </a:endParaRPr>
          </a:p>
        </p:txBody>
      </p:sp>
      <p:sp>
        <p:nvSpPr>
          <p:cNvPr id="6" name="テキスト ボックス 5"/>
          <p:cNvSpPr txBox="1"/>
          <p:nvPr/>
        </p:nvSpPr>
        <p:spPr>
          <a:xfrm>
            <a:off x="0" y="1729515"/>
            <a:ext cx="8740588" cy="646331"/>
          </a:xfrm>
          <a:prstGeom prst="rect">
            <a:avLst/>
          </a:prstGeom>
          <a:noFill/>
        </p:spPr>
        <p:txBody>
          <a:bodyPr wrap="square" rtlCol="0">
            <a:spAutoFit/>
          </a:bodyPr>
          <a:lstStyle/>
          <a:p>
            <a:pPr algn="r"/>
            <a:r>
              <a:rPr lang="en-US" altLang="ja-JP" sz="3600" dirty="0" smtClean="0">
                <a:latin typeface="Arial Black"/>
                <a:ea typeface="+mj-ea"/>
                <a:cs typeface="Arial Black"/>
              </a:rPr>
              <a:t>2015.10.9 TOKYO</a:t>
            </a:r>
            <a:endParaRPr lang="en-US" altLang="ja-JP" sz="3600" dirty="0">
              <a:latin typeface="Arial Black"/>
              <a:ea typeface="+mj-ea"/>
              <a:cs typeface="Arial Black"/>
            </a:endParaRPr>
          </a:p>
        </p:txBody>
      </p:sp>
      <p:sp>
        <p:nvSpPr>
          <p:cNvPr id="7" name="テキスト ボックス 6"/>
          <p:cNvSpPr txBox="1"/>
          <p:nvPr/>
        </p:nvSpPr>
        <p:spPr>
          <a:xfrm>
            <a:off x="0" y="2491920"/>
            <a:ext cx="9144000" cy="1569660"/>
          </a:xfrm>
          <a:prstGeom prst="rect">
            <a:avLst/>
          </a:prstGeom>
          <a:noFill/>
        </p:spPr>
        <p:txBody>
          <a:bodyPr wrap="square" rtlCol="0">
            <a:spAutoFit/>
          </a:bodyPr>
          <a:lstStyle/>
          <a:p>
            <a:pPr algn="ctr"/>
            <a:r>
              <a:rPr lang="en-US" altLang="ja-JP" sz="9600" dirty="0" smtClean="0">
                <a:latin typeface="Arial Black"/>
                <a:ea typeface="+mj-ea"/>
                <a:cs typeface="Arial Black"/>
              </a:rPr>
              <a:t>~ </a:t>
            </a:r>
            <a:r>
              <a:rPr lang="en-US" altLang="ja-JP" sz="9600" dirty="0" smtClean="0">
                <a:solidFill>
                  <a:srgbClr val="3366FF"/>
                </a:solidFill>
                <a:latin typeface="Arial Black"/>
                <a:ea typeface="+mj-ea"/>
                <a:cs typeface="Arial Black"/>
              </a:rPr>
              <a:t>C</a:t>
            </a:r>
            <a:r>
              <a:rPr lang="en-US" altLang="ja-JP" sz="9600" dirty="0" smtClean="0">
                <a:latin typeface="Arial Black"/>
                <a:ea typeface="+mj-ea"/>
                <a:cs typeface="Arial Black"/>
              </a:rPr>
              <a:t>esiu</a:t>
            </a:r>
            <a:r>
              <a:rPr lang="en-US" altLang="ja-JP" sz="9600" dirty="0" smtClean="0">
                <a:solidFill>
                  <a:srgbClr val="0000FF"/>
                </a:solidFill>
                <a:latin typeface="Arial Black"/>
                <a:ea typeface="+mj-ea"/>
                <a:cs typeface="Arial Black"/>
              </a:rPr>
              <a:t>m</a:t>
            </a:r>
            <a:r>
              <a:rPr lang="en-US" altLang="ja-JP" sz="9600" dirty="0" smtClean="0">
                <a:latin typeface="Arial Black"/>
                <a:ea typeface="+mj-ea"/>
                <a:cs typeface="Arial Black"/>
              </a:rPr>
              <a:t> ~</a:t>
            </a:r>
            <a:endParaRPr lang="en-US" altLang="ja-JP" sz="9600" dirty="0">
              <a:latin typeface="Arial Black"/>
              <a:ea typeface="+mj-ea"/>
              <a:cs typeface="Arial Black"/>
            </a:endParaRPr>
          </a:p>
        </p:txBody>
      </p:sp>
      <p:sp>
        <p:nvSpPr>
          <p:cNvPr id="3" name="テキスト ボックス 2"/>
          <p:cNvSpPr txBox="1"/>
          <p:nvPr/>
        </p:nvSpPr>
        <p:spPr>
          <a:xfrm>
            <a:off x="227521" y="5079424"/>
            <a:ext cx="8916479" cy="584776"/>
          </a:xfrm>
          <a:prstGeom prst="rect">
            <a:avLst/>
          </a:prstGeom>
          <a:noFill/>
        </p:spPr>
        <p:txBody>
          <a:bodyPr wrap="square" rtlCol="0">
            <a:spAutoFit/>
          </a:bodyPr>
          <a:lstStyle/>
          <a:p>
            <a:pPr algn="ctr"/>
            <a:r>
              <a:rPr lang="en-US" altLang="ja-JP" sz="2400" dirty="0" smtClean="0">
                <a:solidFill>
                  <a:schemeClr val="tx1">
                    <a:lumMod val="50000"/>
                    <a:lumOff val="50000"/>
                  </a:schemeClr>
                </a:solidFill>
                <a:latin typeface="+mj-ea"/>
                <a:ea typeface="+mj-ea"/>
                <a:cs typeface="Comic Sans MS"/>
              </a:rPr>
              <a:t>NPO</a:t>
            </a:r>
            <a:r>
              <a:rPr lang="ja-JP" altLang="en-US" sz="2400" dirty="0" smtClean="0">
                <a:solidFill>
                  <a:schemeClr val="tx1">
                    <a:lumMod val="50000"/>
                    <a:lumOff val="50000"/>
                  </a:schemeClr>
                </a:solidFill>
                <a:latin typeface="+mj-ea"/>
                <a:ea typeface="+mj-ea"/>
                <a:cs typeface="Comic Sans MS"/>
              </a:rPr>
              <a:t>法人</a:t>
            </a:r>
            <a:r>
              <a:rPr lang="en-US" altLang="ja-JP" sz="2400" dirty="0" smtClean="0">
                <a:solidFill>
                  <a:schemeClr val="tx1">
                    <a:lumMod val="50000"/>
                    <a:lumOff val="50000"/>
                  </a:schemeClr>
                </a:solidFill>
                <a:latin typeface="+mj-ea"/>
                <a:ea typeface="+mj-ea"/>
                <a:cs typeface="Comic Sans MS"/>
              </a:rPr>
              <a:t> </a:t>
            </a:r>
            <a:r>
              <a:rPr lang="ja-JP" altLang="en-US" sz="3200" dirty="0" smtClean="0">
                <a:solidFill>
                  <a:schemeClr val="tx1">
                    <a:lumMod val="50000"/>
                    <a:lumOff val="50000"/>
                  </a:schemeClr>
                </a:solidFill>
                <a:latin typeface="Impact"/>
                <a:ea typeface="+mj-ea"/>
                <a:cs typeface="Impact"/>
              </a:rPr>
              <a:t>伊能社中</a:t>
            </a:r>
            <a:r>
              <a:rPr lang="ja-JP" altLang="ja-JP" sz="2800" dirty="0">
                <a:solidFill>
                  <a:schemeClr val="tx1">
                    <a:lumMod val="50000"/>
                    <a:lumOff val="50000"/>
                  </a:schemeClr>
                </a:solidFill>
                <a:latin typeface="+mj-ea"/>
                <a:ea typeface="+mj-ea"/>
                <a:cs typeface="Comic Sans MS"/>
              </a:rPr>
              <a:t>　</a:t>
            </a:r>
            <a:r>
              <a:rPr lang="ja-JP" altLang="en-US" sz="2800" dirty="0" smtClean="0">
                <a:solidFill>
                  <a:schemeClr val="tx1">
                    <a:lumMod val="50000"/>
                    <a:lumOff val="50000"/>
                  </a:schemeClr>
                </a:solidFill>
                <a:latin typeface="+mj-ea"/>
                <a:ea typeface="+mj-ea"/>
                <a:cs typeface="Comic Sans MS"/>
              </a:rPr>
              <a:t>西林</a:t>
            </a:r>
            <a:r>
              <a:rPr lang="en-US" altLang="ja-JP" sz="2800" dirty="0" smtClean="0">
                <a:solidFill>
                  <a:schemeClr val="tx1">
                    <a:lumMod val="50000"/>
                    <a:lumOff val="50000"/>
                  </a:schemeClr>
                </a:solidFill>
                <a:latin typeface="+mj-ea"/>
                <a:ea typeface="+mj-ea"/>
                <a:cs typeface="Comic Sans MS"/>
              </a:rPr>
              <a:t> </a:t>
            </a:r>
            <a:r>
              <a:rPr lang="ja-JP" altLang="en-US" sz="2800" dirty="0" smtClean="0">
                <a:solidFill>
                  <a:schemeClr val="tx1">
                    <a:lumMod val="50000"/>
                    <a:lumOff val="50000"/>
                  </a:schemeClr>
                </a:solidFill>
                <a:latin typeface="+mj-ea"/>
                <a:ea typeface="+mj-ea"/>
                <a:cs typeface="Comic Sans MS"/>
              </a:rPr>
              <a:t>直哉　山内</a:t>
            </a:r>
            <a:r>
              <a:rPr lang="en-US" altLang="ja-JP" sz="2800" dirty="0" smtClean="0">
                <a:solidFill>
                  <a:schemeClr val="tx1">
                    <a:lumMod val="50000"/>
                    <a:lumOff val="50000"/>
                  </a:schemeClr>
                </a:solidFill>
                <a:latin typeface="+mj-ea"/>
                <a:ea typeface="+mj-ea"/>
                <a:cs typeface="Comic Sans MS"/>
              </a:rPr>
              <a:t> </a:t>
            </a:r>
            <a:r>
              <a:rPr lang="ja-JP" altLang="en-US" sz="2800" dirty="0" smtClean="0">
                <a:solidFill>
                  <a:schemeClr val="tx1">
                    <a:lumMod val="50000"/>
                    <a:lumOff val="50000"/>
                  </a:schemeClr>
                </a:solidFill>
                <a:latin typeface="+mj-ea"/>
                <a:ea typeface="+mj-ea"/>
                <a:cs typeface="Comic Sans MS"/>
              </a:rPr>
              <a:t>啓之</a:t>
            </a:r>
            <a:r>
              <a:rPr lang="ja-JP" altLang="en-US" sz="2800" dirty="0" smtClean="0">
                <a:solidFill>
                  <a:srgbClr val="7F7F7F"/>
                </a:solidFill>
                <a:latin typeface="Comic Sans MS"/>
                <a:cs typeface="Comic Sans MS"/>
              </a:rPr>
              <a:t>　</a:t>
            </a:r>
            <a:endParaRPr kumimoji="1" lang="ja-JP" altLang="en-US" sz="2800" dirty="0">
              <a:solidFill>
                <a:srgbClr val="7F7F7F"/>
              </a:solidFill>
              <a:latin typeface="Comic Sans MS"/>
              <a:cs typeface="Comic Sans MS"/>
            </a:endParaRPr>
          </a:p>
        </p:txBody>
      </p:sp>
      <p:sp>
        <p:nvSpPr>
          <p:cNvPr id="11" name="テキスト ボックス 10"/>
          <p:cNvSpPr txBox="1"/>
          <p:nvPr/>
        </p:nvSpPr>
        <p:spPr>
          <a:xfrm>
            <a:off x="2679700" y="3876914"/>
            <a:ext cx="3980777" cy="369332"/>
          </a:xfrm>
          <a:prstGeom prst="rect">
            <a:avLst/>
          </a:prstGeom>
          <a:noFill/>
        </p:spPr>
        <p:txBody>
          <a:bodyPr wrap="none" rtlCol="0">
            <a:spAutoFit/>
          </a:bodyPr>
          <a:lstStyle/>
          <a:p>
            <a:r>
              <a:rPr kumimoji="1" lang="ja-JP" altLang="en-US" dirty="0" smtClean="0">
                <a:solidFill>
                  <a:schemeClr val="bg1">
                    <a:lumMod val="65000"/>
                  </a:schemeClr>
                </a:solidFill>
              </a:rPr>
              <a:t>ハンズオン</a:t>
            </a:r>
            <a:r>
              <a:rPr kumimoji="1" lang="en-US" altLang="ja-JP" dirty="0" smtClean="0">
                <a:solidFill>
                  <a:schemeClr val="bg1">
                    <a:lumMod val="65000"/>
                  </a:schemeClr>
                </a:solidFill>
              </a:rPr>
              <a:t> </a:t>
            </a:r>
            <a:r>
              <a:rPr lang="en-US" altLang="ja-JP" dirty="0" smtClean="0">
                <a:solidFill>
                  <a:schemeClr val="bg1">
                    <a:lumMod val="65000"/>
                  </a:schemeClr>
                </a:solidFill>
              </a:rPr>
              <a:t>Cesium</a:t>
            </a:r>
            <a:r>
              <a:rPr kumimoji="1" lang="ja-JP" altLang="en-US" dirty="0" smtClean="0">
                <a:solidFill>
                  <a:schemeClr val="bg1">
                    <a:lumMod val="65000"/>
                  </a:schemeClr>
                </a:solidFill>
              </a:rPr>
              <a:t>入門</a:t>
            </a:r>
            <a:r>
              <a:rPr kumimoji="1" lang="en-US" altLang="ja-JP" dirty="0" smtClean="0">
                <a:solidFill>
                  <a:schemeClr val="bg1">
                    <a:lumMod val="65000"/>
                  </a:schemeClr>
                </a:solidFill>
              </a:rPr>
              <a:t> </a:t>
            </a:r>
            <a:r>
              <a:rPr kumimoji="1" lang="en-US" altLang="ja-JP" dirty="0" err="1" smtClean="0">
                <a:solidFill>
                  <a:schemeClr val="bg1">
                    <a:lumMod val="65000"/>
                  </a:schemeClr>
                </a:solidFill>
              </a:rPr>
              <a:t>kml</a:t>
            </a:r>
            <a:r>
              <a:rPr kumimoji="1" lang="ja-JP" altLang="en-US" dirty="0" smtClean="0">
                <a:solidFill>
                  <a:schemeClr val="bg1">
                    <a:lumMod val="65000"/>
                  </a:schemeClr>
                </a:solidFill>
              </a:rPr>
              <a:t>を</a:t>
            </a:r>
            <a:r>
              <a:rPr kumimoji="1" lang="en-US" altLang="ja-JP" dirty="0" smtClean="0">
                <a:solidFill>
                  <a:schemeClr val="bg1">
                    <a:lumMod val="65000"/>
                  </a:schemeClr>
                </a:solidFill>
              </a:rPr>
              <a:t>Cesium</a:t>
            </a:r>
            <a:r>
              <a:rPr kumimoji="1" lang="ja-JP" altLang="en-US" dirty="0" smtClean="0">
                <a:solidFill>
                  <a:schemeClr val="bg1">
                    <a:lumMod val="65000"/>
                  </a:schemeClr>
                </a:solidFill>
              </a:rPr>
              <a:t>へ</a:t>
            </a:r>
            <a:endParaRPr kumimoji="1" lang="ja-JP" altLang="en-US" dirty="0">
              <a:solidFill>
                <a:schemeClr val="bg1">
                  <a:lumMod val="65000"/>
                </a:schemeClr>
              </a:solidFill>
            </a:endParaRPr>
          </a:p>
        </p:txBody>
      </p:sp>
    </p:spTree>
    <p:extLst>
      <p:ext uri="{BB962C8B-B14F-4D97-AF65-F5344CB8AC3E}">
        <p14:creationId xmlns:p14="http://schemas.microsoft.com/office/powerpoint/2010/main" val="414201350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t="3665"/>
          <a:stretch/>
        </p:blipFill>
        <p:spPr>
          <a:xfrm>
            <a:off x="230566" y="117835"/>
            <a:ext cx="8800563" cy="5505515"/>
          </a:xfrm>
          <a:prstGeom prst="rect">
            <a:avLst/>
          </a:prstGeom>
        </p:spPr>
      </p:pic>
      <p:sp>
        <p:nvSpPr>
          <p:cNvPr id="5" name="正方形/長方形 4"/>
          <p:cNvSpPr/>
          <p:nvPr/>
        </p:nvSpPr>
        <p:spPr>
          <a:xfrm>
            <a:off x="5947645" y="5334337"/>
            <a:ext cx="3083484" cy="369332"/>
          </a:xfrm>
          <a:prstGeom prst="rect">
            <a:avLst/>
          </a:prstGeom>
          <a:solidFill>
            <a:schemeClr val="bg1"/>
          </a:solidFill>
          <a:ln>
            <a:noFill/>
          </a:ln>
        </p:spPr>
        <p:txBody>
          <a:bodyPr wrap="none">
            <a:spAutoFit/>
          </a:bodyPr>
          <a:lstStyle/>
          <a:p>
            <a:r>
              <a:rPr lang="en-US" altLang="ja-JP" dirty="0" smtClean="0">
                <a:hlinkClick r:id="rId3"/>
              </a:rPr>
              <a:t>http://cesiumjs.org/index.html</a:t>
            </a:r>
            <a:endParaRPr lang="en-US" altLang="ja-JP" dirty="0" smtClean="0"/>
          </a:p>
        </p:txBody>
      </p:sp>
    </p:spTree>
    <p:extLst>
      <p:ext uri="{BB962C8B-B14F-4D97-AF65-F5344CB8AC3E}">
        <p14:creationId xmlns:p14="http://schemas.microsoft.com/office/powerpoint/2010/main" val="30463493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483780" y="116075"/>
            <a:ext cx="8325793" cy="5530645"/>
          </a:xfrm>
          <a:prstGeom prst="rect">
            <a:avLst/>
          </a:prstGeom>
        </p:spPr>
      </p:pic>
      <p:sp>
        <p:nvSpPr>
          <p:cNvPr id="5" name="正方形/長方形 4"/>
          <p:cNvSpPr/>
          <p:nvPr/>
        </p:nvSpPr>
        <p:spPr>
          <a:xfrm>
            <a:off x="4588217" y="5388858"/>
            <a:ext cx="4555784" cy="338554"/>
          </a:xfrm>
          <a:prstGeom prst="rect">
            <a:avLst/>
          </a:prstGeom>
        </p:spPr>
        <p:txBody>
          <a:bodyPr wrap="square">
            <a:spAutoFit/>
          </a:bodyPr>
          <a:lstStyle/>
          <a:p>
            <a:r>
              <a:rPr lang="en-US" altLang="ja-JP" sz="1600" dirty="0" smtClean="0">
                <a:hlinkClick r:id="rId3"/>
              </a:rPr>
              <a:t>http://cesiumjs.org/Cesium/Apps/HelloWorld.html</a:t>
            </a:r>
            <a:endParaRPr lang="en-US" altLang="ja-JP" sz="1600" dirty="0" smtClean="0"/>
          </a:p>
        </p:txBody>
      </p:sp>
    </p:spTree>
    <p:extLst>
      <p:ext uri="{BB962C8B-B14F-4D97-AF65-F5344CB8AC3E}">
        <p14:creationId xmlns:p14="http://schemas.microsoft.com/office/powerpoint/2010/main" val="38436733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762000" y="0"/>
            <a:ext cx="7617433" cy="5715000"/>
          </a:xfrm>
          <a:prstGeom prst="rect">
            <a:avLst/>
          </a:prstGeom>
        </p:spPr>
      </p:pic>
    </p:spTree>
    <p:extLst>
      <p:ext uri="{BB962C8B-B14F-4D97-AF65-F5344CB8AC3E}">
        <p14:creationId xmlns:p14="http://schemas.microsoft.com/office/powerpoint/2010/main" val="163857001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57297" y="532083"/>
            <a:ext cx="5925597" cy="1323439"/>
          </a:xfrm>
          <a:prstGeom prst="rect">
            <a:avLst/>
          </a:prstGeom>
          <a:noFill/>
        </p:spPr>
        <p:txBody>
          <a:bodyPr wrap="none" rtlCol="0">
            <a:spAutoFit/>
          </a:bodyPr>
          <a:lstStyle/>
          <a:p>
            <a:r>
              <a:rPr lang="ja-JP" altLang="en-US" sz="2000" dirty="0"/>
              <a:t>とはいえ、　</a:t>
            </a:r>
            <a:r>
              <a:rPr lang="en-US" altLang="ja-JP" sz="2000" dirty="0" err="1"/>
              <a:t>GoogleEarth</a:t>
            </a:r>
            <a:r>
              <a:rPr lang="ja-JP" altLang="en-US" sz="2000" dirty="0"/>
              <a:t>のほうが使い勝手が良い点も</a:t>
            </a:r>
            <a:endParaRPr lang="en-US" altLang="ja-JP" sz="2000" dirty="0"/>
          </a:p>
          <a:p>
            <a:endParaRPr lang="en-US" altLang="ja-JP" sz="2000" dirty="0"/>
          </a:p>
          <a:p>
            <a:endParaRPr lang="en-US" altLang="ja-JP" sz="2000" dirty="0"/>
          </a:p>
          <a:p>
            <a:r>
              <a:rPr lang="ja-JP" altLang="en-US" sz="2000" dirty="0"/>
              <a:t>たとえば、このようなポリゴンを書きたいとき・・・</a:t>
            </a:r>
          </a:p>
        </p:txBody>
      </p:sp>
      <p:pic>
        <p:nvPicPr>
          <p:cNvPr id="4" name="図 3"/>
          <p:cNvPicPr>
            <a:picLocks noChangeAspect="1"/>
          </p:cNvPicPr>
          <p:nvPr/>
        </p:nvPicPr>
        <p:blipFill rotWithShape="1">
          <a:blip r:embed="rId2"/>
          <a:srcRect l="16531" t="37605" r="19637" b="26255"/>
          <a:stretch/>
        </p:blipFill>
        <p:spPr>
          <a:xfrm>
            <a:off x="2031925" y="2358442"/>
            <a:ext cx="4576339" cy="2199376"/>
          </a:xfrm>
          <a:prstGeom prst="rect">
            <a:avLst/>
          </a:prstGeom>
        </p:spPr>
      </p:pic>
    </p:spTree>
    <p:extLst>
      <p:ext uri="{BB962C8B-B14F-4D97-AF65-F5344CB8AC3E}">
        <p14:creationId xmlns:p14="http://schemas.microsoft.com/office/powerpoint/2010/main" val="57767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5940253" y="263311"/>
            <a:ext cx="3050450" cy="584775"/>
          </a:xfrm>
          <a:prstGeom prst="rect">
            <a:avLst/>
          </a:prstGeom>
          <a:noFill/>
        </p:spPr>
        <p:txBody>
          <a:bodyPr wrap="none" rtlCol="0">
            <a:spAutoFit/>
          </a:bodyPr>
          <a:lstStyle/>
          <a:p>
            <a:r>
              <a:rPr lang="en-US" altLang="ja-JP" sz="3200" dirty="0"/>
              <a:t>Google Earth</a:t>
            </a:r>
            <a:r>
              <a:rPr lang="ja-JP" altLang="en-US" sz="3200" dirty="0"/>
              <a:t>なら</a:t>
            </a:r>
          </a:p>
        </p:txBody>
      </p:sp>
      <p:pic>
        <p:nvPicPr>
          <p:cNvPr id="5" name="図 4"/>
          <p:cNvPicPr>
            <a:picLocks noChangeAspect="1"/>
          </p:cNvPicPr>
          <p:nvPr/>
        </p:nvPicPr>
        <p:blipFill rotWithShape="1">
          <a:blip r:embed="rId2"/>
          <a:srcRect l="10273" t="3955" r="44300" b="13434"/>
          <a:stretch/>
        </p:blipFill>
        <p:spPr>
          <a:xfrm>
            <a:off x="89187" y="541118"/>
            <a:ext cx="5851066" cy="3783239"/>
          </a:xfrm>
          <a:prstGeom prst="rect">
            <a:avLst/>
          </a:prstGeom>
        </p:spPr>
      </p:pic>
      <p:sp>
        <p:nvSpPr>
          <p:cNvPr id="4" name="テキスト ボックス 3"/>
          <p:cNvSpPr txBox="1"/>
          <p:nvPr/>
        </p:nvSpPr>
        <p:spPr>
          <a:xfrm>
            <a:off x="686782" y="4703056"/>
            <a:ext cx="7795724" cy="369332"/>
          </a:xfrm>
          <a:prstGeom prst="rect">
            <a:avLst/>
          </a:prstGeom>
          <a:noFill/>
        </p:spPr>
        <p:txBody>
          <a:bodyPr wrap="none" rtlCol="0">
            <a:spAutoFit/>
          </a:bodyPr>
          <a:lstStyle/>
          <a:p>
            <a:r>
              <a:rPr lang="ja-JP" altLang="en-US" dirty="0" smtClean="0"/>
              <a:t>ポリゴン作成のアイコンをクリックして、ポチポチするだけで視覚的に作成できる</a:t>
            </a:r>
            <a:endParaRPr lang="ja-JP" altLang="en-US" dirty="0"/>
          </a:p>
        </p:txBody>
      </p:sp>
    </p:spTree>
    <p:extLst>
      <p:ext uri="{BB962C8B-B14F-4D97-AF65-F5344CB8AC3E}">
        <p14:creationId xmlns:p14="http://schemas.microsoft.com/office/powerpoint/2010/main" val="8033031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2901" y="538673"/>
            <a:ext cx="2100255" cy="584775"/>
          </a:xfrm>
          <a:prstGeom prst="rect">
            <a:avLst/>
          </a:prstGeom>
          <a:noFill/>
        </p:spPr>
        <p:txBody>
          <a:bodyPr wrap="none" rtlCol="0">
            <a:spAutoFit/>
          </a:bodyPr>
          <a:lstStyle/>
          <a:p>
            <a:r>
              <a:rPr lang="en-US" altLang="ja-JP" sz="3200" dirty="0"/>
              <a:t>Cesium</a:t>
            </a:r>
            <a:r>
              <a:rPr lang="ja-JP" altLang="en-US" sz="3200" dirty="0"/>
              <a:t>だと</a:t>
            </a:r>
          </a:p>
        </p:txBody>
      </p:sp>
      <p:sp>
        <p:nvSpPr>
          <p:cNvPr id="3" name="テキスト ボックス 2"/>
          <p:cNvSpPr txBox="1"/>
          <p:nvPr/>
        </p:nvSpPr>
        <p:spPr>
          <a:xfrm>
            <a:off x="1062465" y="2727167"/>
            <a:ext cx="6996848" cy="2605329"/>
          </a:xfrm>
          <a:prstGeom prst="rect">
            <a:avLst/>
          </a:prstGeom>
          <a:noFill/>
        </p:spPr>
        <p:txBody>
          <a:bodyPr wrap="square" rtlCol="0">
            <a:spAutoFit/>
          </a:bodyPr>
          <a:lstStyle/>
          <a:p>
            <a:r>
              <a:rPr lang="en-US" altLang="ja-JP" sz="1361" b="1" dirty="0" err="1"/>
              <a:t>var</a:t>
            </a:r>
            <a:r>
              <a:rPr lang="en-US" altLang="ja-JP" sz="1361" b="1" dirty="0"/>
              <a:t> Polygon = </a:t>
            </a:r>
            <a:r>
              <a:rPr lang="en-US" altLang="ja-JP" sz="1361" b="1" dirty="0" err="1"/>
              <a:t>viewer.entities</a:t>
            </a:r>
            <a:r>
              <a:rPr lang="en-US" altLang="ja-JP" sz="1361" b="1" dirty="0"/>
              <a:t>;</a:t>
            </a:r>
          </a:p>
          <a:p>
            <a:r>
              <a:rPr lang="en-US" altLang="ja-JP" sz="1361" b="1" dirty="0" err="1"/>
              <a:t>Polygon.add</a:t>
            </a:r>
            <a:r>
              <a:rPr lang="en-US" altLang="ja-JP" sz="1361" b="1" dirty="0"/>
              <a:t>({</a:t>
            </a:r>
          </a:p>
          <a:p>
            <a:r>
              <a:rPr lang="en-US" altLang="ja-JP" sz="1361" b="1" dirty="0"/>
              <a:t>    name : 'Polygon',</a:t>
            </a:r>
          </a:p>
          <a:p>
            <a:r>
              <a:rPr lang="en-US" altLang="ja-JP" sz="1361" b="1" dirty="0"/>
              <a:t>    polygon : {</a:t>
            </a:r>
          </a:p>
          <a:p>
            <a:r>
              <a:rPr lang="en-US" altLang="ja-JP" sz="1361" b="1" dirty="0"/>
              <a:t>        hierarchy : Cesium.Cartesian3.fromDegreesArray([-108.0, 42.0,</a:t>
            </a:r>
          </a:p>
          <a:p>
            <a:r>
              <a:rPr lang="en-US" altLang="ja-JP" sz="1361" b="1" dirty="0"/>
              <a:t>                                                     -100.0, 42.0,</a:t>
            </a:r>
          </a:p>
          <a:p>
            <a:r>
              <a:rPr lang="en-US" altLang="ja-JP" sz="1361" b="1" dirty="0"/>
              <a:t>                                                     -104.0, 40.0,</a:t>
            </a:r>
          </a:p>
          <a:p>
            <a:r>
              <a:rPr lang="ja-JP" altLang="en-US" sz="1361" b="1" dirty="0"/>
              <a:t>　　　　</a:t>
            </a:r>
            <a:r>
              <a:rPr lang="en-US" altLang="ja-JP" sz="1361" b="1" dirty="0"/>
              <a:t>			-111.0,40.0]),</a:t>
            </a:r>
          </a:p>
          <a:p>
            <a:r>
              <a:rPr lang="en-US" altLang="ja-JP" sz="1361" b="1" dirty="0"/>
              <a:t>        </a:t>
            </a:r>
            <a:r>
              <a:rPr lang="en-US" altLang="ja-JP" sz="1361" b="1" dirty="0" err="1"/>
              <a:t>extrudedHeight</a:t>
            </a:r>
            <a:r>
              <a:rPr lang="en-US" altLang="ja-JP" sz="1361" b="1" dirty="0"/>
              <a:t>: 500000.0,</a:t>
            </a:r>
          </a:p>
          <a:p>
            <a:r>
              <a:rPr lang="en-US" altLang="ja-JP" sz="1361" b="1" dirty="0"/>
              <a:t>	material : </a:t>
            </a:r>
            <a:r>
              <a:rPr lang="en-US" altLang="ja-JP" sz="1361" b="1" dirty="0" err="1"/>
              <a:t>Cesium.Color.GREEN</a:t>
            </a:r>
            <a:endParaRPr lang="en-US" altLang="ja-JP" sz="1361" b="1" dirty="0"/>
          </a:p>
          <a:p>
            <a:r>
              <a:rPr lang="en-US" altLang="ja-JP" sz="1361" b="1" dirty="0"/>
              <a:t>    }</a:t>
            </a:r>
          </a:p>
          <a:p>
            <a:r>
              <a:rPr lang="en-US" altLang="ja-JP" sz="1361" b="1" dirty="0" smtClean="0"/>
              <a:t>});</a:t>
            </a:r>
            <a:endParaRPr lang="en-US" altLang="ja-JP" sz="1361" b="1" dirty="0"/>
          </a:p>
        </p:txBody>
      </p:sp>
      <p:pic>
        <p:nvPicPr>
          <p:cNvPr id="4" name="図 3"/>
          <p:cNvPicPr>
            <a:picLocks noChangeAspect="1"/>
          </p:cNvPicPr>
          <p:nvPr/>
        </p:nvPicPr>
        <p:blipFill rotWithShape="1">
          <a:blip r:embed="rId2"/>
          <a:srcRect l="16531" t="37605" r="19637" b="26255"/>
          <a:stretch/>
        </p:blipFill>
        <p:spPr>
          <a:xfrm>
            <a:off x="2407476" y="831061"/>
            <a:ext cx="3705086" cy="1780654"/>
          </a:xfrm>
          <a:prstGeom prst="rect">
            <a:avLst/>
          </a:prstGeom>
        </p:spPr>
      </p:pic>
    </p:spTree>
    <p:extLst>
      <p:ext uri="{BB962C8B-B14F-4D97-AF65-F5344CB8AC3E}">
        <p14:creationId xmlns:p14="http://schemas.microsoft.com/office/powerpoint/2010/main" val="10568061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887682" y="995614"/>
            <a:ext cx="7619394" cy="3152017"/>
          </a:xfrm>
          <a:prstGeom prst="rect">
            <a:avLst/>
          </a:prstGeom>
          <a:noFill/>
        </p:spPr>
        <p:txBody>
          <a:bodyPr wrap="none" rtlCol="0">
            <a:spAutoFit/>
          </a:bodyPr>
          <a:lstStyle/>
          <a:p>
            <a:r>
              <a:rPr lang="ja-JP" altLang="en-US" sz="2400" dirty="0"/>
              <a:t>安心してください</a:t>
            </a:r>
            <a:endParaRPr lang="en-US" altLang="ja-JP" sz="2400" dirty="0"/>
          </a:p>
          <a:p>
            <a:endParaRPr lang="en-US" altLang="ja-JP" sz="1361" dirty="0"/>
          </a:p>
          <a:p>
            <a:endParaRPr lang="en-US" altLang="ja-JP" sz="1361" dirty="0"/>
          </a:p>
          <a:p>
            <a:endParaRPr lang="en-US" altLang="ja-JP" sz="1361" dirty="0"/>
          </a:p>
          <a:p>
            <a:endParaRPr lang="en-US" altLang="ja-JP" sz="1600" dirty="0"/>
          </a:p>
          <a:p>
            <a:endParaRPr lang="en-US" altLang="ja-JP" sz="1600" dirty="0"/>
          </a:p>
          <a:p>
            <a:r>
              <a:rPr lang="en-US" altLang="ja-JP" sz="1600" dirty="0" err="1"/>
              <a:t>Kml</a:t>
            </a:r>
            <a:r>
              <a:rPr lang="ja-JP" altLang="en-US" sz="1600" dirty="0"/>
              <a:t>データを</a:t>
            </a:r>
            <a:r>
              <a:rPr lang="en-US" altLang="ja-JP" sz="1600" dirty="0"/>
              <a:t>cesium</a:t>
            </a:r>
            <a:r>
              <a:rPr lang="ja-JP" altLang="en-US" sz="1600" dirty="0"/>
              <a:t>に読み込ませることも可能</a:t>
            </a:r>
            <a:endParaRPr lang="en-US" altLang="ja-JP" sz="1600" dirty="0"/>
          </a:p>
          <a:p>
            <a:endParaRPr lang="en-US" altLang="ja-JP" sz="2400" b="1" dirty="0"/>
          </a:p>
          <a:p>
            <a:r>
              <a:rPr lang="en-US" altLang="ja-JP" sz="2400" b="1" dirty="0"/>
              <a:t>Cesium</a:t>
            </a:r>
            <a:r>
              <a:rPr lang="ja-JP" altLang="en-US" sz="2400" b="1" dirty="0"/>
              <a:t>上で直接点･占･面を各方法</a:t>
            </a:r>
            <a:endParaRPr lang="en-US" altLang="ja-JP" sz="2400" b="1" dirty="0"/>
          </a:p>
          <a:p>
            <a:r>
              <a:rPr lang="en-US" altLang="ja-JP" sz="2400" b="1" dirty="0" err="1"/>
              <a:t>Googleearth</a:t>
            </a:r>
            <a:r>
              <a:rPr lang="ja-JP" altLang="en-US" sz="2400" b="1" dirty="0"/>
              <a:t>で点･占･面を作ってそれを読み込ませる方法</a:t>
            </a:r>
            <a:endParaRPr lang="en-US" altLang="ja-JP" sz="2400" b="1" dirty="0"/>
          </a:p>
          <a:p>
            <a:r>
              <a:rPr lang="ja-JP" altLang="en-US" sz="1600" dirty="0"/>
              <a:t>（ハンズオン内でやります）</a:t>
            </a:r>
          </a:p>
        </p:txBody>
      </p:sp>
      <p:pic>
        <p:nvPicPr>
          <p:cNvPr id="1030" name="Picture 6" descr="http://img.kakaku.com/images/productimage/fullscale/A0120000108.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9025" y="4182845"/>
            <a:ext cx="1538562" cy="1538562"/>
          </a:xfrm>
          <a:prstGeom prst="rect">
            <a:avLst/>
          </a:prstGeom>
          <a:noFill/>
          <a:extLst>
            <a:ext uri="{909E8E84-426E-40dd-AFC4-6F175D3DCCD1}">
              <a14:hiddenFill xmlns:a14="http://schemas.microsoft.com/office/drawing/2010/main">
                <a:solidFill>
                  <a:srgbClr val="FFFFFF"/>
                </a:solidFill>
              </a14:hiddenFill>
            </a:ext>
          </a:extLst>
        </p:spPr>
      </p:pic>
      <p:pic>
        <p:nvPicPr>
          <p:cNvPr id="7" name="図 6"/>
          <p:cNvPicPr>
            <a:picLocks noChangeAspect="1"/>
          </p:cNvPicPr>
          <p:nvPr/>
        </p:nvPicPr>
        <p:blipFill rotWithShape="1">
          <a:blip r:embed="rId3"/>
          <a:srcRect l="20677" t="11685" r="72448" b="83870"/>
          <a:stretch/>
        </p:blipFill>
        <p:spPr>
          <a:xfrm>
            <a:off x="1550956" y="4182846"/>
            <a:ext cx="3366347" cy="1224129"/>
          </a:xfrm>
          <a:prstGeom prst="rect">
            <a:avLst/>
          </a:prstGeom>
        </p:spPr>
      </p:pic>
      <p:pic>
        <p:nvPicPr>
          <p:cNvPr id="3" name="図 2"/>
          <p:cNvPicPr>
            <a:picLocks noChangeAspect="1"/>
          </p:cNvPicPr>
          <p:nvPr/>
        </p:nvPicPr>
        <p:blipFill>
          <a:blip r:embed="rId4"/>
          <a:stretch>
            <a:fillRect/>
          </a:stretch>
        </p:blipFill>
        <p:spPr>
          <a:xfrm>
            <a:off x="5756863" y="0"/>
            <a:ext cx="2002885" cy="3007013"/>
          </a:xfrm>
          <a:prstGeom prst="rect">
            <a:avLst/>
          </a:prstGeom>
        </p:spPr>
      </p:pic>
    </p:spTree>
    <p:extLst>
      <p:ext uri="{BB962C8B-B14F-4D97-AF65-F5344CB8AC3E}">
        <p14:creationId xmlns:p14="http://schemas.microsoft.com/office/powerpoint/2010/main" val="1616183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fade">
                                      <p:cBhvr>
                                        <p:cTn id="16" dur="500"/>
                                        <p:tgtEl>
                                          <p:spTgt spid="2">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fade">
                                      <p:cBhvr>
                                        <p:cTn id="21" dur="500"/>
                                        <p:tgtEl>
                                          <p:spTgt spid="2">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
                                            <p:txEl>
                                              <p:pRg st="9" end="9"/>
                                            </p:txEl>
                                          </p:spTgt>
                                        </p:tgtEl>
                                        <p:attrNameLst>
                                          <p:attrName>style.visibility</p:attrName>
                                        </p:attrNameLst>
                                      </p:cBhvr>
                                      <p:to>
                                        <p:strVal val="visible"/>
                                      </p:to>
                                    </p:set>
                                    <p:animEffect transition="in" filter="fade">
                                      <p:cBhvr>
                                        <p:cTn id="24" dur="500"/>
                                        <p:tgtEl>
                                          <p:spTgt spid="2">
                                            <p:txEl>
                                              <p:pRg st="9" end="9"/>
                                            </p:txEl>
                                          </p:spTgt>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10" end="10"/>
                                            </p:txEl>
                                          </p:spTgt>
                                        </p:tgtEl>
                                        <p:attrNameLst>
                                          <p:attrName>style.visibility</p:attrName>
                                        </p:attrNameLst>
                                      </p:cBhvr>
                                      <p:to>
                                        <p:strVal val="visible"/>
                                      </p:to>
                                    </p:set>
                                    <p:animEffect transition="in" filter="fade">
                                      <p:cBhvr>
                                        <p:cTn id="28"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16543" y="337617"/>
            <a:ext cx="6039539" cy="1477328"/>
          </a:xfrm>
          <a:prstGeom prst="rect">
            <a:avLst/>
          </a:prstGeom>
          <a:noFill/>
        </p:spPr>
        <p:txBody>
          <a:bodyPr wrap="square" rtlCol="0">
            <a:spAutoFit/>
          </a:bodyPr>
          <a:lstStyle/>
          <a:p>
            <a:r>
              <a:rPr lang="ja-JP" altLang="en-US" dirty="0"/>
              <a:t>ところで、</a:t>
            </a:r>
            <a:r>
              <a:rPr lang="en-US" altLang="ja-JP" dirty="0"/>
              <a:t>Cesium</a:t>
            </a:r>
            <a:r>
              <a:rPr lang="ja-JP" altLang="en-US" dirty="0"/>
              <a:t>の内容は</a:t>
            </a:r>
            <a:r>
              <a:rPr lang="en-US" altLang="ja-JP" dirty="0"/>
              <a:t>JavaScript</a:t>
            </a:r>
            <a:r>
              <a:rPr lang="ja-JP" altLang="en-US" dirty="0"/>
              <a:t>で記載</a:t>
            </a:r>
            <a:endParaRPr lang="en-US" altLang="ja-JP" dirty="0"/>
          </a:p>
          <a:p>
            <a:endParaRPr lang="en-US" altLang="ja-JP" dirty="0"/>
          </a:p>
          <a:p>
            <a:endParaRPr lang="en-US" altLang="ja-JP" dirty="0"/>
          </a:p>
          <a:p>
            <a:r>
              <a:rPr lang="en-US" altLang="ja-JP" dirty="0"/>
              <a:t>Web</a:t>
            </a:r>
            <a:r>
              <a:rPr lang="ja-JP" altLang="en-US" dirty="0"/>
              <a:t>ブラウザでそのスクリプトを読み込む</a:t>
            </a:r>
            <a:endParaRPr lang="en-US" altLang="ja-JP" dirty="0"/>
          </a:p>
          <a:p>
            <a:endParaRPr lang="en-US" altLang="ja-JP" dirty="0"/>
          </a:p>
        </p:txBody>
      </p:sp>
      <p:pic>
        <p:nvPicPr>
          <p:cNvPr id="1026" name="Picture 2" descr="http://double3rd.blog.so-net.ne.jp/_images/blog/_161/double3rd/ie-chrome-firefox.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7910" y="2120041"/>
            <a:ext cx="1577430" cy="11704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2.gstatic.com/images?q=tbn:ANd9GcRvLHLUf-yrV_f7gqrhXHaNnlK_sVsyWdXX81noPphoxPH9i2z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6492" y="2190403"/>
            <a:ext cx="1547370" cy="1029704"/>
          </a:xfrm>
          <a:prstGeom prst="rect">
            <a:avLst/>
          </a:prstGeom>
          <a:noFill/>
          <a:extLst>
            <a:ext uri="{909E8E84-426E-40dd-AFC4-6F175D3DCCD1}">
              <a14:hiddenFill xmlns:a14="http://schemas.microsoft.com/office/drawing/2010/main">
                <a:solidFill>
                  <a:srgbClr val="FFFFFF"/>
                </a:solidFill>
              </a14:hiddenFill>
            </a:ext>
          </a:extLst>
        </p:spPr>
      </p:pic>
      <p:pic>
        <p:nvPicPr>
          <p:cNvPr id="5" name="図 4"/>
          <p:cNvPicPr>
            <a:picLocks noChangeAspect="1"/>
          </p:cNvPicPr>
          <p:nvPr/>
        </p:nvPicPr>
        <p:blipFill rotWithShape="1">
          <a:blip r:embed="rId5"/>
          <a:srcRect l="20677" t="11685" r="72448" b="83870"/>
          <a:stretch/>
        </p:blipFill>
        <p:spPr>
          <a:xfrm>
            <a:off x="5791965" y="1690883"/>
            <a:ext cx="2088522" cy="759465"/>
          </a:xfrm>
          <a:prstGeom prst="rect">
            <a:avLst/>
          </a:prstGeom>
        </p:spPr>
      </p:pic>
      <p:pic>
        <p:nvPicPr>
          <p:cNvPr id="6" name="Picture 6" descr="http://img.kakaku.com/images/productimage/fullscale/A0120000108.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16323" y="2610087"/>
            <a:ext cx="724909" cy="72490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線矢印コネクタ 3"/>
          <p:cNvCxnSpPr>
            <a:stCxn id="5" idx="1"/>
          </p:cNvCxnSpPr>
          <p:nvPr/>
        </p:nvCxnSpPr>
        <p:spPr>
          <a:xfrm flipH="1">
            <a:off x="5093862" y="2070616"/>
            <a:ext cx="698102" cy="6003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矢印コネクタ 8"/>
          <p:cNvCxnSpPr>
            <a:stCxn id="6" idx="1"/>
            <a:endCxn id="1028" idx="3"/>
          </p:cNvCxnSpPr>
          <p:nvPr/>
        </p:nvCxnSpPr>
        <p:spPr>
          <a:xfrm flipH="1" flipV="1">
            <a:off x="5093862" y="2705255"/>
            <a:ext cx="822461" cy="2672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3492111" y="3569906"/>
            <a:ext cx="4599708" cy="301749"/>
          </a:xfrm>
          <a:prstGeom prst="rect">
            <a:avLst/>
          </a:prstGeom>
          <a:noFill/>
        </p:spPr>
        <p:txBody>
          <a:bodyPr wrap="square" rtlCol="0">
            <a:spAutoFit/>
          </a:bodyPr>
          <a:lstStyle/>
          <a:p>
            <a:r>
              <a:rPr lang="en-US" altLang="ja-JP" sz="1361" dirty="0" err="1" smtClean="0"/>
              <a:t>Javescript</a:t>
            </a:r>
            <a:r>
              <a:rPr lang="ja-JP" altLang="en-US" sz="1361" dirty="0" smtClean="0"/>
              <a:t>に</a:t>
            </a:r>
            <a:r>
              <a:rPr lang="en-US" altLang="ja-JP" sz="1361" dirty="0"/>
              <a:t>Cesium</a:t>
            </a:r>
            <a:r>
              <a:rPr lang="ja-JP" altLang="en-US" sz="1361" dirty="0"/>
              <a:t>の表示や、</a:t>
            </a:r>
            <a:r>
              <a:rPr lang="en-US" altLang="ja-JP" sz="1361" dirty="0" err="1"/>
              <a:t>kml</a:t>
            </a:r>
            <a:r>
              <a:rPr lang="ja-JP" altLang="en-US" sz="1361" dirty="0"/>
              <a:t>の読み込み命令文を記入</a:t>
            </a:r>
            <a:endParaRPr lang="en-US" altLang="ja-JP" sz="1361" dirty="0"/>
          </a:p>
        </p:txBody>
      </p:sp>
      <p:sp>
        <p:nvSpPr>
          <p:cNvPr id="22" name="テキスト ボックス 21"/>
          <p:cNvSpPr txBox="1"/>
          <p:nvPr/>
        </p:nvSpPr>
        <p:spPr>
          <a:xfrm>
            <a:off x="1246639" y="3375167"/>
            <a:ext cx="1988990" cy="511166"/>
          </a:xfrm>
          <a:prstGeom prst="rect">
            <a:avLst/>
          </a:prstGeom>
          <a:noFill/>
        </p:spPr>
        <p:txBody>
          <a:bodyPr wrap="square" rtlCol="0">
            <a:spAutoFit/>
          </a:bodyPr>
          <a:lstStyle/>
          <a:p>
            <a:r>
              <a:rPr lang="ja-JP" altLang="en-US" sz="1361" dirty="0"/>
              <a:t>その</a:t>
            </a:r>
            <a:r>
              <a:rPr lang="en-US" altLang="ja-JP" sz="1361" dirty="0" err="1"/>
              <a:t>javaScript</a:t>
            </a:r>
            <a:r>
              <a:rPr lang="ja-JP" altLang="en-US" sz="1361" dirty="0"/>
              <a:t>をウェブブラウザで読み込む</a:t>
            </a:r>
            <a:endParaRPr lang="en-US" altLang="ja-JP" sz="1361" dirty="0"/>
          </a:p>
        </p:txBody>
      </p:sp>
      <p:cxnSp>
        <p:nvCxnSpPr>
          <p:cNvPr id="23" name="直線矢印コネクタ 22"/>
          <p:cNvCxnSpPr>
            <a:stCxn id="1028" idx="1"/>
            <a:endCxn id="1026" idx="3"/>
          </p:cNvCxnSpPr>
          <p:nvPr/>
        </p:nvCxnSpPr>
        <p:spPr>
          <a:xfrm flipH="1">
            <a:off x="3005340" y="2705255"/>
            <a:ext cx="541153"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角丸四角形吹き出し 24"/>
          <p:cNvSpPr/>
          <p:nvPr/>
        </p:nvSpPr>
        <p:spPr>
          <a:xfrm>
            <a:off x="1079949" y="1551113"/>
            <a:ext cx="6912726" cy="2551045"/>
          </a:xfrm>
          <a:prstGeom prst="wedgeRoundRectCallout">
            <a:avLst>
              <a:gd name="adj1" fmla="val 1272"/>
              <a:gd name="adj2" fmla="val 69631"/>
              <a:gd name="adj3" fmla="val 16667"/>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sz="1361"/>
          </a:p>
        </p:txBody>
      </p:sp>
      <p:pic>
        <p:nvPicPr>
          <p:cNvPr id="1030" name="Picture 6" descr="http://blog.kanbanize.com/wp-content/uploads/2014/11/GitHub.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22260" y="4396051"/>
            <a:ext cx="1861534" cy="1088998"/>
          </a:xfrm>
          <a:prstGeom prst="rect">
            <a:avLst/>
          </a:prstGeom>
          <a:noFill/>
          <a:extLst>
            <a:ext uri="{909E8E84-426E-40dd-AFC4-6F175D3DCCD1}">
              <a14:hiddenFill xmlns:a14="http://schemas.microsoft.com/office/drawing/2010/main">
                <a:solidFill>
                  <a:srgbClr val="FFFFFF"/>
                </a:solidFill>
              </a14:hiddenFill>
            </a:ext>
          </a:extLst>
        </p:spPr>
      </p:pic>
      <p:sp>
        <p:nvSpPr>
          <p:cNvPr id="29" name="テキスト ボックス 28"/>
          <p:cNvSpPr txBox="1"/>
          <p:nvPr/>
        </p:nvSpPr>
        <p:spPr>
          <a:xfrm>
            <a:off x="4208867" y="4598163"/>
            <a:ext cx="4556942" cy="1139414"/>
          </a:xfrm>
          <a:prstGeom prst="rect">
            <a:avLst/>
          </a:prstGeom>
          <a:noFill/>
        </p:spPr>
        <p:txBody>
          <a:bodyPr wrap="square" rtlCol="0">
            <a:spAutoFit/>
          </a:bodyPr>
          <a:lstStyle/>
          <a:p>
            <a:r>
              <a:rPr lang="en-US" altLang="ja-JP" sz="1361" dirty="0"/>
              <a:t>Cesium</a:t>
            </a:r>
            <a:r>
              <a:rPr lang="ja-JP" altLang="en-US" sz="1361" dirty="0"/>
              <a:t>は</a:t>
            </a:r>
            <a:r>
              <a:rPr lang="en-US" altLang="ja-JP" sz="1361" dirty="0"/>
              <a:t>Web</a:t>
            </a:r>
            <a:r>
              <a:rPr lang="ja-JP" altLang="en-US" sz="1361" dirty="0"/>
              <a:t> </a:t>
            </a:r>
            <a:r>
              <a:rPr lang="en-US" altLang="ja-JP" sz="1361" dirty="0"/>
              <a:t>GL</a:t>
            </a:r>
            <a:r>
              <a:rPr lang="ja-JP" altLang="en-US" sz="1361" dirty="0"/>
              <a:t> を用いた</a:t>
            </a:r>
            <a:r>
              <a:rPr lang="en-US" altLang="ja-JP" sz="1361" dirty="0" err="1"/>
              <a:t>WebGIS</a:t>
            </a:r>
            <a:endParaRPr lang="en-US" altLang="ja-JP" sz="1361" dirty="0"/>
          </a:p>
          <a:p>
            <a:endParaRPr lang="en-US" altLang="ja-JP" sz="1361" dirty="0"/>
          </a:p>
          <a:p>
            <a:r>
              <a:rPr lang="ja-JP" altLang="en-US" sz="1361" dirty="0" smtClean="0"/>
              <a:t>表示</a:t>
            </a:r>
            <a:r>
              <a:rPr lang="ja-JP" altLang="en-US" sz="1361" dirty="0"/>
              <a:t>にはウェブサーバーを介する必要がある</a:t>
            </a:r>
            <a:endParaRPr lang="en-US" altLang="ja-JP" sz="1361" dirty="0"/>
          </a:p>
          <a:p>
            <a:endParaRPr lang="en-US" altLang="ja-JP" sz="1361" dirty="0"/>
          </a:p>
          <a:p>
            <a:r>
              <a:rPr lang="ja-JP" altLang="en-US" sz="1361" dirty="0" smtClean="0"/>
              <a:t>そのため、それらを</a:t>
            </a:r>
            <a:r>
              <a:rPr lang="en-US" altLang="ja-JP" sz="1361" dirty="0" smtClean="0"/>
              <a:t>GitHub</a:t>
            </a:r>
            <a:r>
              <a:rPr lang="ja-JP" altLang="en-US" sz="1361" dirty="0"/>
              <a:t>にアップする</a:t>
            </a:r>
            <a:endParaRPr lang="en-US" altLang="ja-JP" sz="1361" dirty="0"/>
          </a:p>
        </p:txBody>
      </p:sp>
    </p:spTree>
    <p:extLst>
      <p:ext uri="{BB962C8B-B14F-4D97-AF65-F5344CB8AC3E}">
        <p14:creationId xmlns:p14="http://schemas.microsoft.com/office/powerpoint/2010/main" val="4723454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wipe(down)">
                                      <p:cBhvr>
                                        <p:cTn id="7" dur="500"/>
                                        <p:tgtEl>
                                          <p:spTgt spid="10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par>
                                <p:cTn id="13" presetID="2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par>
                                <p:cTn id="16" presetID="22" presetClass="entr" presetSubtype="4"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par>
                                <p:cTn id="19" presetID="22" presetClass="entr" presetSubtype="4"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down)">
                                      <p:cBhvr>
                                        <p:cTn id="21" dur="500"/>
                                        <p:tgtEl>
                                          <p:spTgt spid="9"/>
                                        </p:tgtEl>
                                      </p:cBhvr>
                                    </p:animEffect>
                                  </p:childTnLst>
                                </p:cTn>
                              </p:par>
                            </p:childTnLst>
                          </p:cTn>
                        </p:par>
                        <p:par>
                          <p:cTn id="22" fill="hold">
                            <p:stCondLst>
                              <p:cond delay="500"/>
                            </p:stCondLst>
                            <p:childTnLst>
                              <p:par>
                                <p:cTn id="23" presetID="22" presetClass="entr" presetSubtype="4"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down)">
                                      <p:cBhvr>
                                        <p:cTn id="30" dur="500"/>
                                        <p:tgtEl>
                                          <p:spTgt spid="23"/>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wipe(down)">
                                      <p:cBhvr>
                                        <p:cTn id="34" dur="500"/>
                                        <p:tgtEl>
                                          <p:spTgt spid="102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030"/>
                                        </p:tgtEl>
                                        <p:attrNameLst>
                                          <p:attrName>style.visibility</p:attrName>
                                        </p:attrNameLst>
                                      </p:cBhvr>
                                      <p:to>
                                        <p:strVal val="visible"/>
                                      </p:to>
                                    </p:set>
                                    <p:animEffect transition="in" filter="wipe(down)">
                                      <p:cBhvr>
                                        <p:cTn id="43" dur="500"/>
                                        <p:tgtEl>
                                          <p:spTgt spid="1030"/>
                                        </p:tgtEl>
                                      </p:cBhvr>
                                    </p:animEffect>
                                  </p:childTnLst>
                                </p:cTn>
                              </p:par>
                            </p:childTnLst>
                          </p:cTn>
                        </p:par>
                        <p:par>
                          <p:cTn id="44" fill="hold">
                            <p:stCondLst>
                              <p:cond delay="1000"/>
                            </p:stCondLst>
                            <p:childTnLst>
                              <p:par>
                                <p:cTn id="45" presetID="16" presetClass="entr" presetSubtype="21" fill="hold" grpId="0"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barn(inVertical)">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5" grpId="0" animBg="1"/>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 y="2156522"/>
            <a:ext cx="9143999" cy="1675877"/>
          </a:xfrm>
          <a:prstGeom prst="rect">
            <a:avLst/>
          </a:prstGeom>
          <a:solidFill>
            <a:srgbClr val="73A8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p:nvPr>
        </p:nvSpPr>
        <p:spPr>
          <a:xfrm>
            <a:off x="-91655" y="2430957"/>
            <a:ext cx="9143999" cy="952500"/>
          </a:xfrm>
        </p:spPr>
        <p:txBody>
          <a:bodyPr>
            <a:noAutofit/>
          </a:bodyPr>
          <a:lstStyle/>
          <a:p>
            <a:r>
              <a:rPr kumimoji="1" lang="en-US" altLang="ja-JP" sz="8000" dirty="0" smtClean="0">
                <a:solidFill>
                  <a:schemeClr val="bg1">
                    <a:lumMod val="95000"/>
                  </a:schemeClr>
                </a:solidFill>
              </a:rPr>
              <a:t> </a:t>
            </a:r>
            <a:r>
              <a:rPr lang="ja-JP" altLang="en-US" sz="8000" dirty="0">
                <a:solidFill>
                  <a:schemeClr val="bg1">
                    <a:lumMod val="95000"/>
                  </a:schemeClr>
                </a:solidFill>
              </a:rPr>
              <a:t>2</a:t>
            </a:r>
            <a:r>
              <a:rPr kumimoji="1" lang="en-US" altLang="ja-JP" sz="8000" dirty="0" smtClean="0">
                <a:solidFill>
                  <a:schemeClr val="bg1">
                    <a:lumMod val="95000"/>
                  </a:schemeClr>
                </a:solidFill>
              </a:rPr>
              <a:t>.</a:t>
            </a:r>
            <a:r>
              <a:rPr kumimoji="1" lang="en-US" altLang="ja-JP" sz="8000" dirty="0" err="1" smtClean="0">
                <a:solidFill>
                  <a:schemeClr val="bg1">
                    <a:lumMod val="95000"/>
                  </a:schemeClr>
                </a:solidFill>
              </a:rPr>
              <a:t>GitHub</a:t>
            </a:r>
            <a:endParaRPr kumimoji="1" lang="ja-JP" altLang="en-US" sz="8000" dirty="0">
              <a:solidFill>
                <a:schemeClr val="bg1">
                  <a:lumMod val="95000"/>
                </a:schemeClr>
              </a:solidFill>
            </a:endParaRPr>
          </a:p>
        </p:txBody>
      </p:sp>
    </p:spTree>
    <p:extLst>
      <p:ext uri="{BB962C8B-B14F-4D97-AF65-F5344CB8AC3E}">
        <p14:creationId xmlns:p14="http://schemas.microsoft.com/office/powerpoint/2010/main" val="192128982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98120" y="3960674"/>
            <a:ext cx="4251960" cy="1477328"/>
          </a:xfrm>
          <a:prstGeom prst="rect">
            <a:avLst/>
          </a:prstGeom>
          <a:noFill/>
          <a:ln>
            <a:solidFill>
              <a:schemeClr val="tx1"/>
            </a:solidFill>
          </a:ln>
        </p:spPr>
        <p:txBody>
          <a:bodyPr wrap="square" rtlCol="0">
            <a:spAutoFit/>
          </a:bodyPr>
          <a:lstStyle/>
          <a:p>
            <a:pPr algn="ctr"/>
            <a:r>
              <a:rPr kumimoji="1" lang="en-US" altLang="ja-JP" sz="3600" dirty="0" smtClean="0"/>
              <a:t>GitHub</a:t>
            </a:r>
            <a:r>
              <a:rPr kumimoji="1" lang="ja-JP" altLang="en-US" sz="3600" dirty="0" smtClean="0"/>
              <a:t>　</a:t>
            </a:r>
            <a:endParaRPr kumimoji="1" lang="en-US" altLang="ja-JP" sz="3600" dirty="0" smtClean="0"/>
          </a:p>
          <a:p>
            <a:endParaRPr lang="en-US" altLang="ja-JP" dirty="0"/>
          </a:p>
          <a:p>
            <a:r>
              <a:rPr kumimoji="1" lang="ja-JP" altLang="en-US" dirty="0" smtClean="0"/>
              <a:t>ソフトウェアバージョン</a:t>
            </a:r>
            <a:r>
              <a:rPr lang="ja-JP" altLang="en-US" dirty="0" smtClean="0"/>
              <a:t>管理にすぐれている、共有ウェブサービス</a:t>
            </a:r>
            <a:endParaRPr kumimoji="1" lang="ja-JP" altLang="en-US" dirty="0"/>
          </a:p>
        </p:txBody>
      </p:sp>
      <p:pic>
        <p:nvPicPr>
          <p:cNvPr id="1026" name="Picture 2" descr="http://manaten.net/wp-content/uploads/2013/07/github-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1769924"/>
            <a:ext cx="5524500" cy="21907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04800" y="143982"/>
            <a:ext cx="3794760" cy="1538883"/>
          </a:xfrm>
          <a:prstGeom prst="rect">
            <a:avLst/>
          </a:prstGeom>
          <a:noFill/>
          <a:ln>
            <a:solidFill>
              <a:schemeClr val="tx1"/>
            </a:solidFill>
          </a:ln>
        </p:spPr>
        <p:txBody>
          <a:bodyPr wrap="square" rtlCol="0">
            <a:spAutoFit/>
          </a:bodyPr>
          <a:lstStyle/>
          <a:p>
            <a:pPr algn="ctr"/>
            <a:r>
              <a:rPr kumimoji="1" lang="en-US" altLang="ja-JP" sz="4000" dirty="0" err="1" smtClean="0"/>
              <a:t>Git</a:t>
            </a:r>
            <a:endParaRPr kumimoji="1" lang="en-US" altLang="ja-JP" sz="4000" dirty="0" smtClean="0"/>
          </a:p>
          <a:p>
            <a:endParaRPr lang="en-US" altLang="ja-JP" dirty="0"/>
          </a:p>
          <a:p>
            <a:r>
              <a:rPr kumimoji="1" lang="ja-JP" altLang="en-US" dirty="0" smtClean="0"/>
              <a:t>プログラムソースなどの変更履歴を管理するバージョン管理システム</a:t>
            </a:r>
            <a:endParaRPr kumimoji="1" lang="ja-JP" altLang="en-US" dirty="0"/>
          </a:p>
        </p:txBody>
      </p:sp>
      <p:sp>
        <p:nvSpPr>
          <p:cNvPr id="4" name="下矢印 3"/>
          <p:cNvSpPr/>
          <p:nvPr/>
        </p:nvSpPr>
        <p:spPr>
          <a:xfrm>
            <a:off x="1813560" y="2377440"/>
            <a:ext cx="914400" cy="111252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785360" y="4684098"/>
            <a:ext cx="4328160" cy="523220"/>
          </a:xfrm>
          <a:prstGeom prst="rect">
            <a:avLst/>
          </a:prstGeom>
          <a:noFill/>
        </p:spPr>
        <p:txBody>
          <a:bodyPr wrap="square" rtlCol="0">
            <a:spAutoFit/>
          </a:bodyPr>
          <a:lstStyle/>
          <a:p>
            <a:r>
              <a:rPr kumimoji="1" lang="ja-JP" altLang="en-US" sz="2800" dirty="0" smtClean="0"/>
              <a:t>⇒コードを共有・公開できる</a:t>
            </a:r>
            <a:endParaRPr kumimoji="1" lang="ja-JP" altLang="en-US" sz="2800" dirty="0"/>
          </a:p>
        </p:txBody>
      </p:sp>
    </p:spTree>
    <p:extLst>
      <p:ext uri="{BB962C8B-B14F-4D97-AF65-F5344CB8AC3E}">
        <p14:creationId xmlns:p14="http://schemas.microsoft.com/office/powerpoint/2010/main" val="13028383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pic>
        <p:nvPicPr>
          <p:cNvPr id="3074" name="Picture 2" descr="https://scontent.xx.fbcdn.net/hphotos-xfa1/v/t1.0-9/1907458_805936702812932_5983908452937285221_n.jpg?oh=52c5a78f5c84c0c7859bf8c5b5e2d773&amp;oe=568B565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65" y="1262698"/>
            <a:ext cx="3347402" cy="3347402"/>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3867150" y="1262698"/>
            <a:ext cx="4953000" cy="4308872"/>
          </a:xfrm>
          <a:prstGeom prst="rect">
            <a:avLst/>
          </a:prstGeom>
          <a:noFill/>
        </p:spPr>
        <p:txBody>
          <a:bodyPr wrap="square" rtlCol="0">
            <a:spAutoFit/>
          </a:bodyPr>
          <a:lstStyle/>
          <a:p>
            <a:r>
              <a:rPr kumimoji="1" lang="ja-JP" altLang="en-US" sz="2000" dirty="0" smtClean="0"/>
              <a:t>西林　直哉 </a:t>
            </a:r>
            <a:r>
              <a:rPr kumimoji="1" lang="en-US" altLang="ja-JP" sz="2000" dirty="0" smtClean="0"/>
              <a:t>( </a:t>
            </a:r>
            <a:r>
              <a:rPr kumimoji="1" lang="en-US" altLang="ja-JP" sz="2000" i="1" dirty="0" err="1" smtClean="0"/>
              <a:t>Nishibayashi</a:t>
            </a:r>
            <a:r>
              <a:rPr kumimoji="1" lang="en-US" altLang="ja-JP" sz="2000" i="1" dirty="0" smtClean="0"/>
              <a:t>  </a:t>
            </a:r>
            <a:r>
              <a:rPr kumimoji="1" lang="en-US" altLang="ja-JP" sz="2000" i="1" dirty="0" err="1" smtClean="0"/>
              <a:t>Naoya</a:t>
            </a:r>
            <a:r>
              <a:rPr kumimoji="1" lang="en-US" altLang="ja-JP" sz="2000" i="1" dirty="0" smtClean="0"/>
              <a:t> </a:t>
            </a:r>
            <a:r>
              <a:rPr kumimoji="1" lang="en-US" altLang="ja-JP" sz="2000" dirty="0" smtClean="0"/>
              <a:t>)</a:t>
            </a:r>
          </a:p>
          <a:p>
            <a:endParaRPr lang="en-US" altLang="ja-JP" sz="2000" dirty="0" smtClean="0"/>
          </a:p>
          <a:p>
            <a:r>
              <a:rPr lang="ja-JP" altLang="en-US" sz="2000" dirty="0" smtClean="0"/>
              <a:t>大阪出身</a:t>
            </a:r>
            <a:endParaRPr lang="en-US" altLang="ja-JP" sz="2000" dirty="0" smtClean="0"/>
          </a:p>
          <a:p>
            <a:endParaRPr lang="en-US" altLang="ja-JP" sz="2000" dirty="0" smtClean="0"/>
          </a:p>
          <a:p>
            <a:r>
              <a:rPr kumimoji="1" lang="en-US" altLang="ja-JP" sz="2000" dirty="0" smtClean="0"/>
              <a:t>NPO</a:t>
            </a:r>
            <a:r>
              <a:rPr kumimoji="1" lang="ja-JP" altLang="en-US" sz="2000" dirty="0" smtClean="0"/>
              <a:t>法人伊能社中</a:t>
            </a:r>
            <a:endParaRPr kumimoji="1" lang="en-US" altLang="ja-JP" sz="2000" dirty="0" smtClean="0"/>
          </a:p>
          <a:p>
            <a:r>
              <a:rPr lang="en-US" altLang="ja-JP" sz="2000" dirty="0" smtClean="0"/>
              <a:t>	</a:t>
            </a:r>
            <a:r>
              <a:rPr lang="ja-JP" altLang="en-US" sz="2000" dirty="0" smtClean="0"/>
              <a:t>＆</a:t>
            </a:r>
            <a:endParaRPr kumimoji="1" lang="en-US" altLang="ja-JP" sz="2000" dirty="0" smtClean="0"/>
          </a:p>
          <a:p>
            <a:r>
              <a:rPr kumimoji="1" lang="ja-JP" altLang="en-US" sz="2000" dirty="0" smtClean="0"/>
              <a:t>環境コンサルタント</a:t>
            </a:r>
            <a:endParaRPr kumimoji="1" lang="en-US" altLang="ja-JP" sz="2000" dirty="0" smtClean="0"/>
          </a:p>
          <a:p>
            <a:endParaRPr lang="en-US" altLang="ja-JP" sz="2000" dirty="0" smtClean="0"/>
          </a:p>
          <a:p>
            <a:endParaRPr lang="en-US" altLang="ja-JP" sz="2000" dirty="0"/>
          </a:p>
          <a:p>
            <a:r>
              <a:rPr lang="ja-JP" altLang="en-US" sz="2000" dirty="0" smtClean="0"/>
              <a:t>地図がすき</a:t>
            </a:r>
            <a:endParaRPr lang="en-US" altLang="ja-JP" sz="2000" dirty="0" smtClean="0"/>
          </a:p>
          <a:p>
            <a:endParaRPr lang="en-US" altLang="ja-JP" sz="2000" dirty="0"/>
          </a:p>
          <a:p>
            <a:r>
              <a:rPr kumimoji="1" lang="ja-JP" altLang="en-US" dirty="0" smtClean="0"/>
              <a:t>民族衣装も好き</a:t>
            </a:r>
            <a:endParaRPr kumimoji="1" lang="en-US" altLang="ja-JP" dirty="0" smtClean="0"/>
          </a:p>
          <a:p>
            <a:endParaRPr kumimoji="1" lang="en-US" altLang="ja-JP" dirty="0" smtClean="0"/>
          </a:p>
          <a:p>
            <a:endParaRPr kumimoji="1" lang="ja-JP" altLang="en-US" dirty="0"/>
          </a:p>
        </p:txBody>
      </p:sp>
    </p:spTree>
    <p:extLst>
      <p:ext uri="{BB962C8B-B14F-4D97-AF65-F5344CB8AC3E}">
        <p14:creationId xmlns:p14="http://schemas.microsoft.com/office/powerpoint/2010/main" val="35238587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arn(inVertic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arn(inVertical)">
                                      <p:cBhvr>
                                        <p:cTn id="12" dur="500"/>
                                        <p:tgtEl>
                                          <p:spTgt spid="4">
                                            <p:txEl>
                                              <p:pRg st="4" end="4"/>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barn(inVertical)">
                                      <p:cBhvr>
                                        <p:cTn id="15" dur="500"/>
                                        <p:tgtEl>
                                          <p:spTgt spid="4">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barn(inVertical)">
                                      <p:cBhvr>
                                        <p:cTn id="18" dur="500"/>
                                        <p:tgtEl>
                                          <p:spTgt spid="4">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animEffect transition="in" filter="barn(inVertical)">
                                      <p:cBhvr>
                                        <p:cTn id="23" dur="500"/>
                                        <p:tgtEl>
                                          <p:spTgt spid="4">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
                                            <p:txEl>
                                              <p:pRg st="11" end="11"/>
                                            </p:txEl>
                                          </p:spTgt>
                                        </p:tgtEl>
                                        <p:attrNameLst>
                                          <p:attrName>style.visibility</p:attrName>
                                        </p:attrNameLst>
                                      </p:cBhvr>
                                      <p:to>
                                        <p:strVal val="visible"/>
                                      </p:to>
                                    </p:set>
                                    <p:animEffect transition="in" filter="barn(inVertical)">
                                      <p:cBhvr>
                                        <p:cTn id="28"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l="22962" r="20456"/>
          <a:stretch/>
        </p:blipFill>
        <p:spPr>
          <a:xfrm>
            <a:off x="518160" y="2720036"/>
            <a:ext cx="1173479" cy="1090502"/>
          </a:xfrm>
          <a:prstGeom prst="rect">
            <a:avLst/>
          </a:prstGeom>
        </p:spPr>
      </p:pic>
      <p:pic>
        <p:nvPicPr>
          <p:cNvPr id="3" name="図 2"/>
          <p:cNvPicPr>
            <a:picLocks noChangeAspect="1"/>
          </p:cNvPicPr>
          <p:nvPr/>
        </p:nvPicPr>
        <p:blipFill>
          <a:blip r:embed="rId3"/>
          <a:stretch>
            <a:fillRect/>
          </a:stretch>
        </p:blipFill>
        <p:spPr>
          <a:xfrm>
            <a:off x="3272284" y="2281000"/>
            <a:ext cx="2687187" cy="1727861"/>
          </a:xfrm>
          <a:prstGeom prst="rect">
            <a:avLst/>
          </a:prstGeom>
        </p:spPr>
      </p:pic>
      <p:pic>
        <p:nvPicPr>
          <p:cNvPr id="2050" name="Picture 2" descr="http://www.macupdate.com/images/icons256/3906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4564" y="1341860"/>
            <a:ext cx="682625" cy="682625"/>
          </a:xfrm>
          <a:prstGeom prst="rect">
            <a:avLst/>
          </a:prstGeom>
          <a:noFill/>
          <a:extLst>
            <a:ext uri="{909E8E84-426E-40dd-AFC4-6F175D3DCCD1}">
              <a14:hiddenFill xmlns:a14="http://schemas.microsoft.com/office/drawing/2010/main">
                <a:solidFill>
                  <a:srgbClr val="FFFFFF"/>
                </a:solidFill>
              </a14:hiddenFill>
            </a:ext>
          </a:extLst>
        </p:spPr>
      </p:pic>
      <p:pic>
        <p:nvPicPr>
          <p:cNvPr id="4" name="図 3"/>
          <p:cNvPicPr>
            <a:picLocks noChangeAspect="1"/>
          </p:cNvPicPr>
          <p:nvPr/>
        </p:nvPicPr>
        <p:blipFill>
          <a:blip r:embed="rId5"/>
          <a:stretch>
            <a:fillRect/>
          </a:stretch>
        </p:blipFill>
        <p:spPr>
          <a:xfrm>
            <a:off x="7282950" y="3045768"/>
            <a:ext cx="1861050" cy="1015823"/>
          </a:xfrm>
          <a:prstGeom prst="rect">
            <a:avLst/>
          </a:prstGeom>
        </p:spPr>
      </p:pic>
      <p:pic>
        <p:nvPicPr>
          <p:cNvPr id="2052" name="Picture 4" descr="http://file.gimp.blog.shinobi.jp/081027FoldaIcon0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9000" y="98341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下矢印 6"/>
          <p:cNvSpPr/>
          <p:nvPr/>
        </p:nvSpPr>
        <p:spPr>
          <a:xfrm rot="16200000">
            <a:off x="2528250" y="2420928"/>
            <a:ext cx="457200" cy="6248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8" name="下矢印 7"/>
          <p:cNvSpPr/>
          <p:nvPr/>
        </p:nvSpPr>
        <p:spPr>
          <a:xfrm rot="16200000">
            <a:off x="6468105" y="2344727"/>
            <a:ext cx="457200" cy="6248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9" name="下矢印 8"/>
          <p:cNvSpPr/>
          <p:nvPr/>
        </p:nvSpPr>
        <p:spPr>
          <a:xfrm rot="5400000">
            <a:off x="6468105" y="3241259"/>
            <a:ext cx="457200" cy="6248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10" name="下矢印 9"/>
          <p:cNvSpPr/>
          <p:nvPr/>
        </p:nvSpPr>
        <p:spPr>
          <a:xfrm rot="5400000">
            <a:off x="2489582" y="3201029"/>
            <a:ext cx="457200" cy="62484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15" name="曲線コネクタ 14"/>
          <p:cNvCxnSpPr/>
          <p:nvPr/>
        </p:nvCxnSpPr>
        <p:spPr>
          <a:xfrm>
            <a:off x="848575" y="4237091"/>
            <a:ext cx="1100233" cy="456463"/>
          </a:xfrm>
          <a:prstGeom prst="curvedConnector3">
            <a:avLst>
              <a:gd name="adj1" fmla="val -12332"/>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23" name="曲線コネクタ 22"/>
          <p:cNvCxnSpPr/>
          <p:nvPr/>
        </p:nvCxnSpPr>
        <p:spPr>
          <a:xfrm flipV="1">
            <a:off x="848575" y="983415"/>
            <a:ext cx="843065" cy="832684"/>
          </a:xfrm>
          <a:prstGeom prst="curvedConnector3">
            <a:avLst>
              <a:gd name="adj1" fmla="val -20500"/>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2054" name="Picture 6" descr="https://camo.githubusercontent.com/5e6eb0b00d714eb5b8ec84254205c61c2a97c68d/687474703a2f2f6f63746f6465782e6769746875622e636f6d2f696d616765732f77616c646f6361742e6a706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967" y="4008861"/>
            <a:ext cx="1706139" cy="17061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octodex.github.com/images/plumber.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30744" y="88140"/>
            <a:ext cx="1680850" cy="168085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kintaisystem.com/column/column03_images/icon_cloud_blu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7357" y="2010684"/>
            <a:ext cx="1156444" cy="835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744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par>
                                <p:cTn id="12" presetID="16" presetClass="entr" presetSubtype="21" fill="hold" nodeType="with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barn(inVertical)">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nodeType="clickEffect">
                                  <p:stCondLst>
                                    <p:cond delay="0"/>
                                  </p:stCondLst>
                                  <p:childTnLst>
                                    <p:set>
                                      <p:cBhvr>
                                        <p:cTn id="23" dur="1" fill="hold">
                                          <p:stCondLst>
                                            <p:cond delay="0"/>
                                          </p:stCondLst>
                                        </p:cTn>
                                        <p:tgtEl>
                                          <p:spTgt spid="2052"/>
                                        </p:tgtEl>
                                        <p:attrNameLst>
                                          <p:attrName>style.visibility</p:attrName>
                                        </p:attrNameLst>
                                      </p:cBhvr>
                                      <p:to>
                                        <p:strVal val="visible"/>
                                      </p:to>
                                    </p:set>
                                    <p:animEffect transition="in" filter="barn(inVertical)">
                                      <p:cBhvr>
                                        <p:cTn id="24" dur="500"/>
                                        <p:tgtEl>
                                          <p:spTgt spid="2052"/>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barn(inVertical)">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barn(inVertical)">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par>
                                <p:cTn id="45" presetID="16" presetClass="entr" presetSubtype="21"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barn(inVertical)">
                                      <p:cBhvr>
                                        <p:cTn id="47" dur="500"/>
                                        <p:tgtEl>
                                          <p:spTgt spid="23"/>
                                        </p:tgtEl>
                                      </p:cBhvr>
                                    </p:animEffect>
                                  </p:childTnLst>
                                </p:cTn>
                              </p:par>
                            </p:childTnLst>
                          </p:cTn>
                        </p:par>
                        <p:par>
                          <p:cTn id="48" fill="hold">
                            <p:stCondLst>
                              <p:cond delay="500"/>
                            </p:stCondLst>
                            <p:childTnLst>
                              <p:par>
                                <p:cTn id="49" presetID="16" presetClass="entr" presetSubtype="21" fill="hold" nodeType="afterEffect">
                                  <p:stCondLst>
                                    <p:cond delay="0"/>
                                  </p:stCondLst>
                                  <p:childTnLst>
                                    <p:set>
                                      <p:cBhvr>
                                        <p:cTn id="50" dur="1" fill="hold">
                                          <p:stCondLst>
                                            <p:cond delay="0"/>
                                          </p:stCondLst>
                                        </p:cTn>
                                        <p:tgtEl>
                                          <p:spTgt spid="2056"/>
                                        </p:tgtEl>
                                        <p:attrNameLst>
                                          <p:attrName>style.visibility</p:attrName>
                                        </p:attrNameLst>
                                      </p:cBhvr>
                                      <p:to>
                                        <p:strVal val="visible"/>
                                      </p:to>
                                    </p:set>
                                    <p:animEffect transition="in" filter="barn(inVertical)">
                                      <p:cBhvr>
                                        <p:cTn id="51" dur="500"/>
                                        <p:tgtEl>
                                          <p:spTgt spid="2056"/>
                                        </p:tgtEl>
                                      </p:cBhvr>
                                    </p:animEffect>
                                  </p:childTnLst>
                                </p:cTn>
                              </p:par>
                              <p:par>
                                <p:cTn id="52" presetID="16" presetClass="entr" presetSubtype="21" fill="hold" nodeType="withEffect">
                                  <p:stCondLst>
                                    <p:cond delay="0"/>
                                  </p:stCondLst>
                                  <p:childTnLst>
                                    <p:set>
                                      <p:cBhvr>
                                        <p:cTn id="53" dur="1" fill="hold">
                                          <p:stCondLst>
                                            <p:cond delay="0"/>
                                          </p:stCondLst>
                                        </p:cTn>
                                        <p:tgtEl>
                                          <p:spTgt spid="2054"/>
                                        </p:tgtEl>
                                        <p:attrNameLst>
                                          <p:attrName>style.visibility</p:attrName>
                                        </p:attrNameLst>
                                      </p:cBhvr>
                                      <p:to>
                                        <p:strVal val="visible"/>
                                      </p:to>
                                    </p:set>
                                    <p:animEffect transition="in" filter="barn(inVertical)">
                                      <p:cBhvr>
                                        <p:cTn id="54"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p:cNvSpPr txBox="1"/>
          <p:nvPr/>
        </p:nvSpPr>
        <p:spPr>
          <a:xfrm>
            <a:off x="615383" y="666488"/>
            <a:ext cx="7872668" cy="4339650"/>
          </a:xfrm>
          <a:prstGeom prst="rect">
            <a:avLst/>
          </a:prstGeom>
          <a:noFill/>
        </p:spPr>
        <p:txBody>
          <a:bodyPr wrap="none" rtlCol="0">
            <a:spAutoFit/>
          </a:bodyPr>
          <a:lstStyle/>
          <a:p>
            <a:r>
              <a:rPr lang="en-US" altLang="en-US" sz="2800" dirty="0">
                <a:solidFill>
                  <a:schemeClr val="tx1">
                    <a:lumMod val="75000"/>
                    <a:lumOff val="25000"/>
                  </a:schemeClr>
                </a:solidFill>
              </a:rPr>
              <a:t>1</a:t>
            </a:r>
            <a:r>
              <a:rPr kumimoji="1" lang="en-US" altLang="ja-JP" sz="2800" dirty="0" smtClean="0">
                <a:solidFill>
                  <a:schemeClr val="tx1">
                    <a:lumMod val="75000"/>
                    <a:lumOff val="25000"/>
                  </a:schemeClr>
                </a:solidFill>
              </a:rPr>
              <a:t>. Cesium</a:t>
            </a:r>
            <a:r>
              <a:rPr kumimoji="1" lang="ja-JP" altLang="en-US" sz="2800" dirty="0" smtClean="0">
                <a:solidFill>
                  <a:schemeClr val="tx1">
                    <a:lumMod val="75000"/>
                    <a:lumOff val="25000"/>
                  </a:schemeClr>
                </a:solidFill>
              </a:rPr>
              <a:t>とは</a:t>
            </a:r>
            <a:r>
              <a:rPr lang="ja-JP" altLang="en-US" sz="2800" dirty="0" smtClean="0">
                <a:solidFill>
                  <a:schemeClr val="tx1">
                    <a:lumMod val="75000"/>
                    <a:lumOff val="25000"/>
                  </a:schemeClr>
                </a:solidFill>
              </a:rPr>
              <a:t>？</a:t>
            </a:r>
            <a:endParaRPr lang="en-US" altLang="ja-JP" sz="2800" dirty="0" smtClean="0">
              <a:solidFill>
                <a:schemeClr val="tx1">
                  <a:lumMod val="75000"/>
                  <a:lumOff val="25000"/>
                </a:schemeClr>
              </a:solidFill>
            </a:endParaRPr>
          </a:p>
          <a:p>
            <a:r>
              <a:rPr lang="en-US" altLang="ja-JP" sz="2800" dirty="0" smtClean="0">
                <a:solidFill>
                  <a:schemeClr val="tx1">
                    <a:lumMod val="75000"/>
                    <a:lumOff val="25000"/>
                  </a:schemeClr>
                </a:solidFill>
              </a:rPr>
              <a:t>2. </a:t>
            </a:r>
            <a:r>
              <a:rPr lang="en-US" altLang="ja-JP" sz="2800" dirty="0" err="1" smtClean="0">
                <a:solidFill>
                  <a:schemeClr val="tx1">
                    <a:lumMod val="75000"/>
                    <a:lumOff val="25000"/>
                  </a:schemeClr>
                </a:solidFill>
              </a:rPr>
              <a:t>Git</a:t>
            </a:r>
            <a:r>
              <a:rPr lang="en-US" altLang="ja-JP" sz="2800" dirty="0" smtClean="0">
                <a:solidFill>
                  <a:schemeClr val="tx1">
                    <a:lumMod val="75000"/>
                    <a:lumOff val="25000"/>
                  </a:schemeClr>
                </a:solidFill>
              </a:rPr>
              <a:t> hub</a:t>
            </a:r>
            <a:r>
              <a:rPr lang="ja-JP" altLang="en-US" sz="2800" dirty="0" smtClean="0">
                <a:solidFill>
                  <a:schemeClr val="tx1">
                    <a:lumMod val="75000"/>
                    <a:lumOff val="25000"/>
                  </a:schemeClr>
                </a:solidFill>
              </a:rPr>
              <a:t>とは？</a:t>
            </a:r>
            <a:endParaRPr lang="en-US" altLang="ja-JP" sz="2800" dirty="0" smtClean="0">
              <a:solidFill>
                <a:schemeClr val="tx1">
                  <a:lumMod val="75000"/>
                  <a:lumOff val="25000"/>
                </a:schemeClr>
              </a:solidFill>
            </a:endParaRPr>
          </a:p>
          <a:p>
            <a:r>
              <a:rPr kumimoji="1" lang="en-US" altLang="ja-JP" sz="2800" dirty="0" smtClean="0">
                <a:solidFill>
                  <a:schemeClr val="tx1">
                    <a:lumMod val="75000"/>
                    <a:lumOff val="25000"/>
                  </a:schemeClr>
                </a:solidFill>
              </a:rPr>
              <a:t>3.</a:t>
            </a:r>
            <a:r>
              <a:rPr kumimoji="1" lang="ja-JP" altLang="en-US" sz="2800" dirty="0" smtClean="0">
                <a:solidFill>
                  <a:schemeClr val="tx1">
                    <a:lumMod val="75000"/>
                    <a:lumOff val="25000"/>
                  </a:schemeClr>
                </a:solidFill>
              </a:rPr>
              <a:t>実践</a:t>
            </a:r>
            <a:r>
              <a:rPr kumimoji="1" lang="en-US" altLang="ja-JP" sz="2800" dirty="0" smtClean="0">
                <a:solidFill>
                  <a:schemeClr val="tx1">
                    <a:lumMod val="75000"/>
                    <a:lumOff val="25000"/>
                  </a:schemeClr>
                </a:solidFill>
              </a:rPr>
              <a:t>〜Cesium + </a:t>
            </a:r>
            <a:r>
              <a:rPr kumimoji="1" lang="en-US" altLang="ja-JP" sz="2800" dirty="0" err="1" smtClean="0">
                <a:solidFill>
                  <a:schemeClr val="tx1">
                    <a:lumMod val="75000"/>
                    <a:lumOff val="25000"/>
                  </a:schemeClr>
                </a:solidFill>
              </a:rPr>
              <a:t>GitHub</a:t>
            </a:r>
            <a:r>
              <a:rPr kumimoji="1" lang="en-US" altLang="ja-JP" sz="2800" dirty="0" smtClean="0">
                <a:solidFill>
                  <a:schemeClr val="tx1">
                    <a:lumMod val="75000"/>
                    <a:lumOff val="25000"/>
                  </a:schemeClr>
                </a:solidFill>
              </a:rPr>
              <a:t> </a:t>
            </a:r>
            <a:r>
              <a:rPr kumimoji="1" lang="ja-JP" altLang="en-US" sz="2800" dirty="0" smtClean="0">
                <a:solidFill>
                  <a:schemeClr val="tx1">
                    <a:lumMod val="75000"/>
                    <a:lumOff val="25000"/>
                  </a:schemeClr>
                </a:solidFill>
              </a:rPr>
              <a:t>で地図を表示しましょう</a:t>
            </a:r>
            <a:r>
              <a:rPr kumimoji="1" lang="en-US" altLang="ja-JP" sz="2800" dirty="0" smtClean="0">
                <a:solidFill>
                  <a:schemeClr val="tx1">
                    <a:lumMod val="75000"/>
                    <a:lumOff val="25000"/>
                  </a:schemeClr>
                </a:solidFill>
              </a:rPr>
              <a:t>〜</a:t>
            </a:r>
          </a:p>
          <a:p>
            <a:r>
              <a:rPr lang="ja-JP" altLang="ja-JP" sz="2800" dirty="0">
                <a:solidFill>
                  <a:schemeClr val="tx1">
                    <a:lumMod val="75000"/>
                    <a:lumOff val="25000"/>
                  </a:schemeClr>
                </a:solidFill>
              </a:rPr>
              <a:t>　</a:t>
            </a:r>
            <a:r>
              <a:rPr lang="ja-JP" altLang="en-US" sz="2800" dirty="0" smtClean="0">
                <a:solidFill>
                  <a:schemeClr val="tx1">
                    <a:lumMod val="75000"/>
                    <a:lumOff val="25000"/>
                  </a:schemeClr>
                </a:solidFill>
              </a:rPr>
              <a:t>・</a:t>
            </a:r>
            <a:r>
              <a:rPr lang="en-US" altLang="ja-JP" sz="2800" dirty="0" err="1" smtClean="0">
                <a:solidFill>
                  <a:schemeClr val="tx1">
                    <a:lumMod val="75000"/>
                    <a:lumOff val="25000"/>
                  </a:schemeClr>
                </a:solidFill>
              </a:rPr>
              <a:t>GitHub</a:t>
            </a:r>
            <a:r>
              <a:rPr lang="ja-JP" altLang="en-US" sz="2800" dirty="0" smtClean="0">
                <a:solidFill>
                  <a:schemeClr val="tx1">
                    <a:lumMod val="75000"/>
                    <a:lumOff val="25000"/>
                  </a:schemeClr>
                </a:solidFill>
              </a:rPr>
              <a:t>の使い方</a:t>
            </a:r>
            <a:r>
              <a:rPr lang="en-US" altLang="ja-JP" sz="2800" dirty="0" smtClean="0">
                <a:solidFill>
                  <a:schemeClr val="tx1">
                    <a:lumMod val="75000"/>
                    <a:lumOff val="25000"/>
                  </a:schemeClr>
                </a:solidFill>
              </a:rPr>
              <a:t>(GitHub</a:t>
            </a:r>
            <a:r>
              <a:rPr lang="ja-JP" altLang="en-US" sz="2800" dirty="0" smtClean="0">
                <a:solidFill>
                  <a:schemeClr val="tx1">
                    <a:lumMod val="75000"/>
                    <a:lumOff val="25000"/>
                  </a:schemeClr>
                </a:solidFill>
              </a:rPr>
              <a:t>でリポジトリ作成</a:t>
            </a:r>
            <a:r>
              <a:rPr lang="en-US" altLang="ja-JP" sz="2800" dirty="0" smtClean="0">
                <a:solidFill>
                  <a:schemeClr val="tx1">
                    <a:lumMod val="75000"/>
                    <a:lumOff val="25000"/>
                  </a:schemeClr>
                </a:solidFill>
              </a:rPr>
              <a:t>)</a:t>
            </a:r>
          </a:p>
          <a:p>
            <a:r>
              <a:rPr kumimoji="1" lang="ja-JP" altLang="ja-JP" sz="2800" dirty="0">
                <a:solidFill>
                  <a:schemeClr val="tx1">
                    <a:lumMod val="75000"/>
                    <a:lumOff val="25000"/>
                  </a:schemeClr>
                </a:solidFill>
              </a:rPr>
              <a:t>　</a:t>
            </a:r>
            <a:r>
              <a:rPr kumimoji="1" lang="ja-JP" altLang="en-US" sz="2800" dirty="0" smtClean="0">
                <a:solidFill>
                  <a:schemeClr val="tx1">
                    <a:lumMod val="75000"/>
                    <a:lumOff val="25000"/>
                  </a:schemeClr>
                </a:solidFill>
              </a:rPr>
              <a:t>・</a:t>
            </a:r>
            <a:r>
              <a:rPr kumimoji="1" lang="en-US" altLang="ja-JP" sz="2800" dirty="0" smtClean="0">
                <a:solidFill>
                  <a:schemeClr val="tx1">
                    <a:lumMod val="75000"/>
                    <a:lumOff val="25000"/>
                  </a:schemeClr>
                </a:solidFill>
              </a:rPr>
              <a:t>Cesium</a:t>
            </a:r>
            <a:r>
              <a:rPr kumimoji="1" lang="ja-JP" altLang="en-US" sz="2800" dirty="0" smtClean="0">
                <a:solidFill>
                  <a:schemeClr val="tx1">
                    <a:lumMod val="75000"/>
                    <a:lumOff val="25000"/>
                  </a:schemeClr>
                </a:solidFill>
              </a:rPr>
              <a:t>のデータを</a:t>
            </a:r>
            <a:r>
              <a:rPr kumimoji="1" lang="en-US" altLang="ja-JP" sz="2800" dirty="0" smtClean="0">
                <a:solidFill>
                  <a:schemeClr val="tx1">
                    <a:lumMod val="75000"/>
                    <a:lumOff val="25000"/>
                  </a:schemeClr>
                </a:solidFill>
              </a:rPr>
              <a:t>GitHub</a:t>
            </a:r>
            <a:r>
              <a:rPr kumimoji="1" lang="ja-JP" altLang="en-US" sz="2800" dirty="0" smtClean="0">
                <a:solidFill>
                  <a:schemeClr val="tx1">
                    <a:lumMod val="75000"/>
                    <a:lumOff val="25000"/>
                  </a:schemeClr>
                </a:solidFill>
              </a:rPr>
              <a:t>にアップ</a:t>
            </a:r>
            <a:endParaRPr kumimoji="1" lang="en-US" altLang="ja-JP" sz="2800" dirty="0" smtClean="0">
              <a:solidFill>
                <a:schemeClr val="tx1">
                  <a:lumMod val="75000"/>
                  <a:lumOff val="25000"/>
                </a:schemeClr>
              </a:solidFill>
            </a:endParaRPr>
          </a:p>
          <a:p>
            <a:r>
              <a:rPr lang="ja-JP" altLang="en-US" sz="2800" dirty="0" smtClean="0">
                <a:solidFill>
                  <a:schemeClr val="tx1">
                    <a:lumMod val="75000"/>
                    <a:lumOff val="25000"/>
                  </a:schemeClr>
                </a:solidFill>
              </a:rPr>
              <a:t>　・</a:t>
            </a:r>
            <a:r>
              <a:rPr lang="en-US" altLang="ja-JP" sz="2800" dirty="0" err="1" smtClean="0">
                <a:solidFill>
                  <a:schemeClr val="tx1">
                    <a:lumMod val="75000"/>
                    <a:lumOff val="25000"/>
                  </a:schemeClr>
                </a:solidFill>
              </a:rPr>
              <a:t>App.js</a:t>
            </a:r>
            <a:r>
              <a:rPr lang="ja-JP" altLang="en-US" sz="2800" dirty="0" smtClean="0">
                <a:solidFill>
                  <a:schemeClr val="tx1">
                    <a:lumMod val="75000"/>
                    <a:lumOff val="25000"/>
                  </a:schemeClr>
                </a:solidFill>
              </a:rPr>
              <a:t>の操作（</a:t>
            </a:r>
            <a:r>
              <a:rPr lang="en-US" altLang="ja-JP" sz="2800" dirty="0" smtClean="0">
                <a:solidFill>
                  <a:schemeClr val="tx1">
                    <a:lumMod val="75000"/>
                    <a:lumOff val="25000"/>
                  </a:schemeClr>
                </a:solidFill>
              </a:rPr>
              <a:t>Cesium</a:t>
            </a:r>
            <a:r>
              <a:rPr lang="ja-JP" altLang="en-US" sz="2800" dirty="0" smtClean="0">
                <a:solidFill>
                  <a:schemeClr val="tx1">
                    <a:lumMod val="75000"/>
                    <a:lumOff val="25000"/>
                  </a:schemeClr>
                </a:solidFill>
              </a:rPr>
              <a:t>の表示）</a:t>
            </a:r>
            <a:endParaRPr lang="en-US" altLang="ja-JP" sz="2800" dirty="0" smtClean="0">
              <a:solidFill>
                <a:schemeClr val="tx1">
                  <a:lumMod val="75000"/>
                  <a:lumOff val="25000"/>
                </a:schemeClr>
              </a:solidFill>
            </a:endParaRPr>
          </a:p>
          <a:p>
            <a:r>
              <a:rPr kumimoji="1" lang="ja-JP" altLang="ja-JP" sz="2800" dirty="0">
                <a:solidFill>
                  <a:schemeClr val="tx1">
                    <a:lumMod val="75000"/>
                    <a:lumOff val="25000"/>
                  </a:schemeClr>
                </a:solidFill>
              </a:rPr>
              <a:t>　</a:t>
            </a:r>
            <a:r>
              <a:rPr kumimoji="1" lang="ja-JP" altLang="en-US" sz="2800" dirty="0" smtClean="0">
                <a:solidFill>
                  <a:schemeClr val="tx1">
                    <a:lumMod val="75000"/>
                    <a:lumOff val="25000"/>
                  </a:schemeClr>
                </a:solidFill>
              </a:rPr>
              <a:t>・</a:t>
            </a:r>
            <a:r>
              <a:rPr kumimoji="1" lang="en-US" altLang="ja-JP" sz="2800" dirty="0" smtClean="0">
                <a:solidFill>
                  <a:schemeClr val="tx1">
                    <a:lumMod val="75000"/>
                    <a:lumOff val="25000"/>
                  </a:schemeClr>
                </a:solidFill>
              </a:rPr>
              <a:t>Cesium</a:t>
            </a:r>
            <a:r>
              <a:rPr lang="ja-JP" altLang="en-US" sz="2800" dirty="0" smtClean="0">
                <a:solidFill>
                  <a:schemeClr val="tx1">
                    <a:lumMod val="75000"/>
                    <a:lumOff val="25000"/>
                  </a:schemeClr>
                </a:solidFill>
              </a:rPr>
              <a:t>で点線面を書いてみる</a:t>
            </a:r>
            <a:endParaRPr lang="en-US" altLang="ja-JP" sz="2800" dirty="0" smtClean="0">
              <a:solidFill>
                <a:schemeClr val="tx1">
                  <a:lumMod val="75000"/>
                  <a:lumOff val="25000"/>
                </a:schemeClr>
              </a:solidFill>
            </a:endParaRPr>
          </a:p>
          <a:p>
            <a:r>
              <a:rPr kumimoji="1" lang="ja-JP" altLang="ja-JP" sz="2800" dirty="0">
                <a:solidFill>
                  <a:schemeClr val="tx1">
                    <a:lumMod val="75000"/>
                    <a:lumOff val="25000"/>
                  </a:schemeClr>
                </a:solidFill>
              </a:rPr>
              <a:t>　</a:t>
            </a:r>
            <a:r>
              <a:rPr kumimoji="1" lang="ja-JP" altLang="en-US" sz="2800" dirty="0" smtClean="0">
                <a:solidFill>
                  <a:schemeClr val="tx1">
                    <a:lumMod val="75000"/>
                    <a:lumOff val="25000"/>
                  </a:schemeClr>
                </a:solidFill>
              </a:rPr>
              <a:t>・</a:t>
            </a:r>
            <a:r>
              <a:rPr kumimoji="1" lang="en-US" altLang="ja-JP" sz="2800" dirty="0" err="1" smtClean="0">
                <a:solidFill>
                  <a:schemeClr val="tx1">
                    <a:lumMod val="75000"/>
                    <a:lumOff val="25000"/>
                  </a:schemeClr>
                </a:solidFill>
              </a:rPr>
              <a:t>kml</a:t>
            </a:r>
            <a:r>
              <a:rPr kumimoji="1" lang="ja-JP" altLang="en-US" sz="2800" dirty="0" smtClean="0">
                <a:solidFill>
                  <a:schemeClr val="tx1">
                    <a:lumMod val="75000"/>
                    <a:lumOff val="25000"/>
                  </a:schemeClr>
                </a:solidFill>
              </a:rPr>
              <a:t>を</a:t>
            </a:r>
            <a:r>
              <a:rPr kumimoji="1" lang="en-US" altLang="ja-JP" sz="2800" dirty="0" smtClean="0">
                <a:solidFill>
                  <a:schemeClr val="tx1">
                    <a:lumMod val="75000"/>
                    <a:lumOff val="25000"/>
                  </a:schemeClr>
                </a:solidFill>
              </a:rPr>
              <a:t>Cesium</a:t>
            </a:r>
            <a:r>
              <a:rPr kumimoji="1" lang="ja-JP" altLang="en-US" sz="2800" dirty="0" smtClean="0">
                <a:solidFill>
                  <a:schemeClr val="tx1">
                    <a:lumMod val="75000"/>
                    <a:lumOff val="25000"/>
                  </a:schemeClr>
                </a:solidFill>
              </a:rPr>
              <a:t>で表示（</a:t>
            </a:r>
            <a:r>
              <a:rPr kumimoji="1" lang="en-US" altLang="ja-JP" sz="2800" dirty="0" err="1" smtClean="0">
                <a:solidFill>
                  <a:schemeClr val="tx1">
                    <a:lumMod val="75000"/>
                    <a:lumOff val="25000"/>
                  </a:schemeClr>
                </a:solidFill>
              </a:rPr>
              <a:t>kml</a:t>
            </a:r>
            <a:r>
              <a:rPr kumimoji="1" lang="ja-JP" altLang="en-US" sz="2800" dirty="0" smtClean="0">
                <a:solidFill>
                  <a:schemeClr val="tx1">
                    <a:lumMod val="75000"/>
                    <a:lumOff val="25000"/>
                  </a:schemeClr>
                </a:solidFill>
              </a:rPr>
              <a:t>を作成してから）</a:t>
            </a:r>
            <a:endParaRPr kumimoji="1" lang="en-US" altLang="ja-JP" sz="2800" dirty="0" smtClean="0">
              <a:solidFill>
                <a:schemeClr val="tx1">
                  <a:lumMod val="75000"/>
                  <a:lumOff val="25000"/>
                </a:schemeClr>
              </a:solidFill>
            </a:endParaRPr>
          </a:p>
          <a:p>
            <a:endParaRPr kumimoji="1" lang="en-US" altLang="ja-JP" sz="2400" dirty="0" smtClean="0">
              <a:solidFill>
                <a:schemeClr val="tx1">
                  <a:lumMod val="75000"/>
                  <a:lumOff val="25000"/>
                </a:schemeClr>
              </a:solidFill>
            </a:endParaRPr>
          </a:p>
          <a:p>
            <a:r>
              <a:rPr lang="en-US" altLang="ja-JP" sz="2800" dirty="0" smtClean="0">
                <a:solidFill>
                  <a:schemeClr val="tx1">
                    <a:lumMod val="75000"/>
                    <a:lumOff val="25000"/>
                  </a:schemeClr>
                </a:solidFill>
              </a:rPr>
              <a:t>4.</a:t>
            </a:r>
            <a:r>
              <a:rPr lang="ja-JP" altLang="en-US" sz="2800" dirty="0" smtClean="0">
                <a:solidFill>
                  <a:schemeClr val="tx1">
                    <a:lumMod val="75000"/>
                    <a:lumOff val="25000"/>
                  </a:schemeClr>
                </a:solidFill>
              </a:rPr>
              <a:t>習うより慣れろのコーナー</a:t>
            </a:r>
            <a:endParaRPr kumimoji="1" lang="en-US" altLang="ja-JP" sz="2800" dirty="0" smtClean="0">
              <a:solidFill>
                <a:schemeClr val="tx1">
                  <a:lumMod val="75000"/>
                  <a:lumOff val="25000"/>
                </a:schemeClr>
              </a:solidFill>
            </a:endParaRPr>
          </a:p>
        </p:txBody>
      </p:sp>
      <p:sp>
        <p:nvSpPr>
          <p:cNvPr id="2" name="正方形/長方形 1"/>
          <p:cNvSpPr/>
          <p:nvPr/>
        </p:nvSpPr>
        <p:spPr>
          <a:xfrm>
            <a:off x="179295" y="298824"/>
            <a:ext cx="8755530" cy="5259521"/>
          </a:xfrm>
          <a:prstGeom prst="rect">
            <a:avLst/>
          </a:prstGeom>
          <a:noFill/>
          <a:ln w="47625">
            <a:solidFill>
              <a:srgbClr val="0000FF">
                <a:alpha val="23000"/>
              </a:srgb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080610" y="34359"/>
            <a:ext cx="3093715" cy="523220"/>
          </a:xfrm>
          <a:prstGeom prst="rect">
            <a:avLst/>
          </a:prstGeom>
          <a:solidFill>
            <a:schemeClr val="bg1"/>
          </a:solidFill>
        </p:spPr>
        <p:txBody>
          <a:bodyPr wrap="none" rtlCol="0">
            <a:spAutoFit/>
          </a:bodyPr>
          <a:lstStyle/>
          <a:p>
            <a:r>
              <a:rPr kumimoji="1" lang="ja-JP" altLang="en-US" sz="2800" dirty="0" smtClean="0">
                <a:solidFill>
                  <a:schemeClr val="tx1">
                    <a:lumMod val="95000"/>
                    <a:lumOff val="5000"/>
                  </a:schemeClr>
                </a:solidFill>
              </a:rPr>
              <a:t>本日のタスクフロー</a:t>
            </a:r>
            <a:endParaRPr kumimoji="1" lang="ja-JP" altLang="en-US" sz="2800" dirty="0">
              <a:solidFill>
                <a:schemeClr val="tx1">
                  <a:lumMod val="95000"/>
                  <a:lumOff val="5000"/>
                </a:schemeClr>
              </a:solidFill>
            </a:endParaRPr>
          </a:p>
        </p:txBody>
      </p:sp>
    </p:spTree>
    <p:extLst>
      <p:ext uri="{BB962C8B-B14F-4D97-AF65-F5344CB8AC3E}">
        <p14:creationId xmlns:p14="http://schemas.microsoft.com/office/powerpoint/2010/main" val="124332198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 y="2156522"/>
            <a:ext cx="9143999" cy="1675877"/>
          </a:xfrm>
          <a:prstGeom prst="rect">
            <a:avLst/>
          </a:prstGeom>
          <a:solidFill>
            <a:srgbClr val="73A8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p:nvPr>
        </p:nvSpPr>
        <p:spPr>
          <a:xfrm>
            <a:off x="-91655" y="2430957"/>
            <a:ext cx="9143999" cy="952500"/>
          </a:xfrm>
        </p:spPr>
        <p:txBody>
          <a:bodyPr>
            <a:noAutofit/>
          </a:bodyPr>
          <a:lstStyle/>
          <a:p>
            <a:r>
              <a:rPr kumimoji="1" lang="en-US" altLang="ja-JP" sz="8000" dirty="0" smtClean="0">
                <a:solidFill>
                  <a:schemeClr val="bg1"/>
                </a:solidFill>
              </a:rPr>
              <a:t> 3.</a:t>
            </a:r>
            <a:r>
              <a:rPr lang="ja-JP" altLang="en-US" sz="8000" dirty="0" smtClean="0">
                <a:solidFill>
                  <a:schemeClr val="bg1"/>
                </a:solidFill>
              </a:rPr>
              <a:t>実践</a:t>
            </a:r>
            <a:endParaRPr kumimoji="1" lang="ja-JP" altLang="en-US" sz="8000" dirty="0">
              <a:solidFill>
                <a:schemeClr val="bg1"/>
              </a:solidFill>
            </a:endParaRPr>
          </a:p>
        </p:txBody>
      </p:sp>
    </p:spTree>
    <p:extLst>
      <p:ext uri="{BB962C8B-B14F-4D97-AF65-F5344CB8AC3E}">
        <p14:creationId xmlns:p14="http://schemas.microsoft.com/office/powerpoint/2010/main" val="369080891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～自己紹介～</a:t>
            </a:r>
            <a:endParaRPr kumimoji="1" lang="ja-JP" altLang="en-US" dirty="0"/>
          </a:p>
        </p:txBody>
      </p:sp>
      <p:sp>
        <p:nvSpPr>
          <p:cNvPr id="4" name="テキスト ボックス 3"/>
          <p:cNvSpPr txBox="1"/>
          <p:nvPr/>
        </p:nvSpPr>
        <p:spPr>
          <a:xfrm>
            <a:off x="4343400" y="1262698"/>
            <a:ext cx="4476750" cy="3724096"/>
          </a:xfrm>
          <a:prstGeom prst="rect">
            <a:avLst/>
          </a:prstGeom>
          <a:noFill/>
        </p:spPr>
        <p:txBody>
          <a:bodyPr wrap="square" rtlCol="0">
            <a:spAutoFit/>
          </a:bodyPr>
          <a:lstStyle/>
          <a:p>
            <a:r>
              <a:rPr lang="ja-JP" altLang="en-US" sz="2000" dirty="0" smtClean="0"/>
              <a:t>山内 啓之</a:t>
            </a:r>
            <a:r>
              <a:rPr kumimoji="1" lang="ja-JP" altLang="en-US" sz="2000" dirty="0" smtClean="0"/>
              <a:t> </a:t>
            </a:r>
            <a:r>
              <a:rPr kumimoji="1" lang="en-US" altLang="ja-JP" sz="2000" dirty="0" smtClean="0"/>
              <a:t>( </a:t>
            </a:r>
            <a:r>
              <a:rPr lang="en-US" altLang="ja-JP" sz="2000" i="1" dirty="0" smtClean="0"/>
              <a:t>Yamauchi</a:t>
            </a:r>
            <a:r>
              <a:rPr kumimoji="1" lang="en-US" altLang="ja-JP" sz="2000" i="1" dirty="0" smtClean="0"/>
              <a:t>  </a:t>
            </a:r>
            <a:r>
              <a:rPr lang="en-US" altLang="ja-JP" sz="2000" i="1" dirty="0" smtClean="0"/>
              <a:t>Hiroyuki</a:t>
            </a:r>
            <a:r>
              <a:rPr kumimoji="1" lang="en-US" altLang="ja-JP" sz="2000" i="1" dirty="0" smtClean="0"/>
              <a:t> </a:t>
            </a:r>
            <a:r>
              <a:rPr kumimoji="1" lang="en-US" altLang="ja-JP" sz="2000" dirty="0" smtClean="0"/>
              <a:t>)</a:t>
            </a:r>
          </a:p>
          <a:p>
            <a:endParaRPr lang="en-US" altLang="ja-JP" sz="2000" dirty="0" smtClean="0"/>
          </a:p>
          <a:p>
            <a:r>
              <a:rPr lang="ja-JP" altLang="en-US" sz="2000" dirty="0"/>
              <a:t>静岡県</a:t>
            </a:r>
            <a:r>
              <a:rPr lang="ja-JP" altLang="en-US" sz="2000" dirty="0" smtClean="0"/>
              <a:t>出身</a:t>
            </a:r>
            <a:endParaRPr lang="en-US" altLang="ja-JP" sz="2000" dirty="0" smtClean="0"/>
          </a:p>
          <a:p>
            <a:endParaRPr lang="en-US" altLang="ja-JP" sz="2000" dirty="0" smtClean="0"/>
          </a:p>
          <a:p>
            <a:r>
              <a:rPr kumimoji="1" lang="en-US" altLang="ja-JP" sz="2000" dirty="0" smtClean="0"/>
              <a:t>NPO</a:t>
            </a:r>
            <a:r>
              <a:rPr kumimoji="1" lang="ja-JP" altLang="en-US" sz="2000" dirty="0" smtClean="0"/>
              <a:t>法人伊能社中</a:t>
            </a:r>
            <a:endParaRPr kumimoji="1" lang="en-US" altLang="ja-JP" sz="2000" dirty="0" smtClean="0"/>
          </a:p>
          <a:p>
            <a:r>
              <a:rPr lang="en-US" altLang="ja-JP" sz="2000" dirty="0" smtClean="0"/>
              <a:t>	</a:t>
            </a:r>
            <a:r>
              <a:rPr lang="ja-JP" altLang="en-US" sz="2000" dirty="0" smtClean="0"/>
              <a:t>　　＆</a:t>
            </a:r>
            <a:endParaRPr kumimoji="1" lang="en-US" altLang="ja-JP" sz="2000" dirty="0" smtClean="0"/>
          </a:p>
          <a:p>
            <a:r>
              <a:rPr lang="ja-JP" altLang="en-US" sz="2000" dirty="0" smtClean="0"/>
              <a:t>　　　　　大学研究員</a:t>
            </a:r>
            <a:endParaRPr lang="en-US" altLang="ja-JP" sz="2000" dirty="0" smtClean="0"/>
          </a:p>
          <a:p>
            <a:endParaRPr lang="en-US" altLang="ja-JP" sz="2000" dirty="0"/>
          </a:p>
          <a:p>
            <a:r>
              <a:rPr lang="ja-JP" altLang="en-US" sz="2000" dirty="0" smtClean="0"/>
              <a:t>フィールド</a:t>
            </a:r>
            <a:r>
              <a:rPr lang="ja-JP" altLang="en-US" sz="2000" dirty="0"/>
              <a:t>ワーク</a:t>
            </a:r>
            <a:r>
              <a:rPr lang="ja-JP" altLang="en-US" sz="2000" dirty="0" smtClean="0"/>
              <a:t>がすき</a:t>
            </a:r>
            <a:endParaRPr lang="en-US" altLang="ja-JP" sz="2000" dirty="0" smtClean="0"/>
          </a:p>
          <a:p>
            <a:endParaRPr lang="en-US" altLang="ja-JP" sz="2000" dirty="0">
              <a:latin typeface="+mj-ea"/>
              <a:ea typeface="+mj-ea"/>
            </a:endParaRPr>
          </a:p>
          <a:p>
            <a:r>
              <a:rPr kumimoji="1" lang="ja-JP" altLang="en-US" b="1" dirty="0" smtClean="0">
                <a:latin typeface="+mj-ea"/>
                <a:ea typeface="+mj-ea"/>
              </a:rPr>
              <a:t>千葉県在住</a:t>
            </a:r>
            <a:endParaRPr kumimoji="1" lang="en-US" altLang="ja-JP" b="1" dirty="0" smtClean="0">
              <a:latin typeface="+mj-ea"/>
              <a:ea typeface="+mj-ea"/>
            </a:endParaRPr>
          </a:p>
          <a:p>
            <a:endParaRPr kumimoji="1" lang="ja-JP" altLang="en-US" dirty="0"/>
          </a:p>
        </p:txBody>
      </p:sp>
      <p:pic>
        <p:nvPicPr>
          <p:cNvPr id="3" name="図 2"/>
          <p:cNvPicPr>
            <a:picLocks noChangeAspect="1"/>
          </p:cNvPicPr>
          <p:nvPr/>
        </p:nvPicPr>
        <p:blipFill rotWithShape="1">
          <a:blip r:embed="rId2"/>
          <a:srcRect l="22255" t="34245" r="45000" b="26172"/>
          <a:stretch/>
        </p:blipFill>
        <p:spPr>
          <a:xfrm>
            <a:off x="564663" y="1373268"/>
            <a:ext cx="3461406" cy="3347402"/>
          </a:xfrm>
          <a:prstGeom prst="rect">
            <a:avLst/>
          </a:prstGeom>
          <a:ln>
            <a:solidFill>
              <a:schemeClr val="tx1"/>
            </a:solidFill>
          </a:ln>
        </p:spPr>
      </p:pic>
    </p:spTree>
    <p:extLst>
      <p:ext uri="{BB962C8B-B14F-4D97-AF65-F5344CB8AC3E}">
        <p14:creationId xmlns:p14="http://schemas.microsoft.com/office/powerpoint/2010/main" val="22189819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arn(inVertical)">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barn(inVertical)">
                                      <p:cBhvr>
                                        <p:cTn id="12" dur="500"/>
                                        <p:tgtEl>
                                          <p:spTgt spid="4">
                                            <p:txEl>
                                              <p:pRg st="4" end="4"/>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barn(inVertical)">
                                      <p:cBhvr>
                                        <p:cTn id="15" dur="500"/>
                                        <p:tgtEl>
                                          <p:spTgt spid="4">
                                            <p:txEl>
                                              <p:pRg st="5" end="5"/>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barn(inVertical)">
                                      <p:cBhvr>
                                        <p:cTn id="18" dur="500"/>
                                        <p:tgtEl>
                                          <p:spTgt spid="4">
                                            <p:txEl>
                                              <p:pRg st="6" end="6"/>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animEffect transition="in" filter="barn(inVertical)">
                                      <p:cBhvr>
                                        <p:cTn id="23" dur="500"/>
                                        <p:tgtEl>
                                          <p:spTgt spid="4">
                                            <p:txEl>
                                              <p:pRg st="8" end="8"/>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4">
                                            <p:txEl>
                                              <p:pRg st="10" end="10"/>
                                            </p:txEl>
                                          </p:spTgt>
                                        </p:tgtEl>
                                        <p:attrNameLst>
                                          <p:attrName>style.visibility</p:attrName>
                                        </p:attrNameLst>
                                      </p:cBhvr>
                                      <p:to>
                                        <p:strVal val="visible"/>
                                      </p:to>
                                    </p:set>
                                    <p:animEffect transition="in" filter="barn(inVertical)">
                                      <p:cBhvr>
                                        <p:cTn id="28"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655" y="2430957"/>
            <a:ext cx="9143999" cy="952500"/>
          </a:xfrm>
        </p:spPr>
        <p:txBody>
          <a:bodyPr>
            <a:noAutofit/>
          </a:bodyPr>
          <a:lstStyle/>
          <a:p>
            <a:r>
              <a:rPr lang="en-US" altLang="ja-JP" sz="7200" dirty="0" smtClean="0"/>
              <a:t>① </a:t>
            </a:r>
            <a:r>
              <a:rPr lang="en-US" altLang="ja-JP" sz="7200" dirty="0" err="1" smtClean="0"/>
              <a:t>GitHub</a:t>
            </a:r>
            <a:r>
              <a:rPr lang="ja-JP" altLang="en-US" sz="7200" dirty="0" smtClean="0"/>
              <a:t>を使う</a:t>
            </a:r>
            <a:endParaRPr kumimoji="1" lang="ja-JP" altLang="en-US" sz="7200" dirty="0"/>
          </a:p>
        </p:txBody>
      </p:sp>
    </p:spTree>
    <p:extLst>
      <p:ext uri="{BB962C8B-B14F-4D97-AF65-F5344CB8AC3E}">
        <p14:creationId xmlns:p14="http://schemas.microsoft.com/office/powerpoint/2010/main" val="39426057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0"/>
            <a:ext cx="9144000" cy="5140990"/>
          </a:xfrm>
          <a:prstGeom prst="rect">
            <a:avLst/>
          </a:prstGeom>
          <a:ln>
            <a:solidFill>
              <a:srgbClr val="000000"/>
            </a:solidFill>
          </a:ln>
        </p:spPr>
      </p:pic>
      <p:sp>
        <p:nvSpPr>
          <p:cNvPr id="2" name="角丸四角形 1"/>
          <p:cNvSpPr/>
          <p:nvPr/>
        </p:nvSpPr>
        <p:spPr>
          <a:xfrm>
            <a:off x="7366000" y="856130"/>
            <a:ext cx="522941" cy="298823"/>
          </a:xfrm>
          <a:prstGeom prst="roundRect">
            <a:avLst/>
          </a:prstGeom>
          <a:noFill/>
          <a:ln w="38100">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0" y="5241591"/>
            <a:ext cx="9012717" cy="369332"/>
          </a:xfrm>
          <a:prstGeom prst="rect">
            <a:avLst/>
          </a:prstGeom>
          <a:noFill/>
        </p:spPr>
        <p:txBody>
          <a:bodyPr wrap="square" rtlCol="0">
            <a:spAutoFit/>
          </a:bodyPr>
          <a:lstStyle/>
          <a:p>
            <a:pPr algn="ctr"/>
            <a:r>
              <a:rPr kumimoji="1" lang="en-US" altLang="ja-JP" dirty="0" err="1" smtClean="0"/>
              <a:t>GitHub</a:t>
            </a:r>
            <a:r>
              <a:rPr kumimoji="1" lang="ja-JP" altLang="en-US" dirty="0" smtClean="0"/>
              <a:t>に</a:t>
            </a:r>
            <a:r>
              <a:rPr kumimoji="1" lang="en-US" altLang="ja-JP" dirty="0" smtClean="0"/>
              <a:t>Sign </a:t>
            </a:r>
            <a:r>
              <a:rPr lang="ja-JP" altLang="ja-JP" dirty="0"/>
              <a:t>I</a:t>
            </a:r>
            <a:r>
              <a:rPr kumimoji="1" lang="en-US" altLang="ja-JP" dirty="0" smtClean="0"/>
              <a:t>n</a:t>
            </a:r>
            <a:r>
              <a:rPr kumimoji="1" lang="ja-JP" altLang="en-US" dirty="0" smtClean="0"/>
              <a:t>する</a:t>
            </a:r>
            <a:endParaRPr kumimoji="1" lang="ja-JP" altLang="en-US" dirty="0"/>
          </a:p>
        </p:txBody>
      </p:sp>
    </p:spTree>
    <p:extLst>
      <p:ext uri="{BB962C8B-B14F-4D97-AF65-F5344CB8AC3E}">
        <p14:creationId xmlns:p14="http://schemas.microsoft.com/office/powerpoint/2010/main" val="763290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1476"/>
            <a:ext cx="9144000" cy="5140990"/>
          </a:xfrm>
          <a:prstGeom prst="rect">
            <a:avLst/>
          </a:prstGeom>
          <a:ln>
            <a:solidFill>
              <a:schemeClr val="tx1"/>
            </a:solidFill>
          </a:ln>
        </p:spPr>
      </p:pic>
      <p:sp>
        <p:nvSpPr>
          <p:cNvPr id="2" name="テキスト ボックス 1"/>
          <p:cNvSpPr txBox="1"/>
          <p:nvPr/>
        </p:nvSpPr>
        <p:spPr>
          <a:xfrm>
            <a:off x="1953977" y="5250908"/>
            <a:ext cx="5363292" cy="369332"/>
          </a:xfrm>
          <a:prstGeom prst="rect">
            <a:avLst/>
          </a:prstGeom>
          <a:noFill/>
        </p:spPr>
        <p:txBody>
          <a:bodyPr wrap="none" rtlCol="0">
            <a:spAutoFit/>
          </a:bodyPr>
          <a:lstStyle/>
          <a:p>
            <a:r>
              <a:rPr kumimoji="1" lang="en-US" altLang="ja-JP" dirty="0" smtClean="0"/>
              <a:t>user name</a:t>
            </a:r>
            <a:r>
              <a:rPr lang="en-US" altLang="en-US" dirty="0" smtClean="0"/>
              <a:t>(or </a:t>
            </a:r>
            <a:r>
              <a:rPr kumimoji="1" lang="en-US" altLang="ja-JP" dirty="0" smtClean="0"/>
              <a:t>email address</a:t>
            </a:r>
            <a:r>
              <a:rPr kumimoji="1" lang="ja-JP" altLang="en-US" dirty="0" smtClean="0"/>
              <a:t>）　とパスワードを入力する</a:t>
            </a:r>
            <a:endParaRPr kumimoji="1" lang="ja-JP" altLang="en-US" dirty="0"/>
          </a:p>
        </p:txBody>
      </p:sp>
      <p:sp>
        <p:nvSpPr>
          <p:cNvPr id="5" name="正方形/長方形 4"/>
          <p:cNvSpPr/>
          <p:nvPr/>
        </p:nvSpPr>
        <p:spPr>
          <a:xfrm>
            <a:off x="3238225" y="1295745"/>
            <a:ext cx="2672554" cy="1732717"/>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6939876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3"/>
          <a:stretch>
            <a:fillRect/>
          </a:stretch>
        </p:blipFill>
        <p:spPr>
          <a:xfrm>
            <a:off x="0" y="10736"/>
            <a:ext cx="9144000" cy="5140990"/>
          </a:xfrm>
          <a:prstGeom prst="rect">
            <a:avLst/>
          </a:prstGeom>
          <a:ln>
            <a:solidFill>
              <a:srgbClr val="000000"/>
            </a:solidFill>
          </a:ln>
        </p:spPr>
      </p:pic>
      <p:sp>
        <p:nvSpPr>
          <p:cNvPr id="2" name="テキスト ボックス 1"/>
          <p:cNvSpPr txBox="1"/>
          <p:nvPr/>
        </p:nvSpPr>
        <p:spPr>
          <a:xfrm>
            <a:off x="0" y="5266026"/>
            <a:ext cx="9144000" cy="369332"/>
          </a:xfrm>
          <a:prstGeom prst="rect">
            <a:avLst/>
          </a:prstGeom>
          <a:noFill/>
        </p:spPr>
        <p:txBody>
          <a:bodyPr wrap="square" rtlCol="0">
            <a:spAutoFit/>
          </a:bodyPr>
          <a:lstStyle/>
          <a:p>
            <a:pPr algn="ctr"/>
            <a:r>
              <a:rPr kumimoji="1" lang="en-US" altLang="ja-JP" dirty="0" err="1" smtClean="0"/>
              <a:t>GitHub</a:t>
            </a:r>
            <a:r>
              <a:rPr kumimoji="1" lang="ja-JP" altLang="en-US" dirty="0" smtClean="0"/>
              <a:t>にログインしたら、</a:t>
            </a:r>
            <a:r>
              <a:rPr kumimoji="1" lang="ja-JP" altLang="en-US" dirty="0" smtClean="0">
                <a:solidFill>
                  <a:srgbClr val="0000FF"/>
                </a:solidFill>
              </a:rPr>
              <a:t>➕</a:t>
            </a:r>
            <a:r>
              <a:rPr kumimoji="1" lang="ja-JP" altLang="en-US" dirty="0" smtClean="0"/>
              <a:t> ボタンから</a:t>
            </a:r>
            <a:r>
              <a:rPr lang="ja-JP" altLang="en-US" dirty="0" smtClean="0"/>
              <a:t>「</a:t>
            </a:r>
            <a:r>
              <a:rPr kumimoji="1" lang="en-US" altLang="ja-JP" b="1" dirty="0" smtClean="0">
                <a:solidFill>
                  <a:srgbClr val="FF6600"/>
                </a:solidFill>
              </a:rPr>
              <a:t>New</a:t>
            </a:r>
            <a:r>
              <a:rPr kumimoji="1" lang="ja-JP" altLang="en-US" b="1" dirty="0" smtClean="0">
                <a:solidFill>
                  <a:srgbClr val="FF6600"/>
                </a:solidFill>
              </a:rPr>
              <a:t> </a:t>
            </a:r>
            <a:r>
              <a:rPr lang="en-US" altLang="ja-JP" b="1" dirty="0" smtClean="0">
                <a:solidFill>
                  <a:srgbClr val="FF6600"/>
                </a:solidFill>
              </a:rPr>
              <a:t>repository</a:t>
            </a:r>
            <a:r>
              <a:rPr lang="ja-JP" altLang="en-US" dirty="0" smtClean="0"/>
              <a:t>」を作成する</a:t>
            </a:r>
            <a:endParaRPr lang="ja-JP" altLang="en-US" dirty="0"/>
          </a:p>
        </p:txBody>
      </p:sp>
      <p:sp>
        <p:nvSpPr>
          <p:cNvPr id="5" name="正方形/長方形 4"/>
          <p:cNvSpPr/>
          <p:nvPr/>
        </p:nvSpPr>
        <p:spPr>
          <a:xfrm>
            <a:off x="6362636" y="514206"/>
            <a:ext cx="1282298" cy="792428"/>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94935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3"/>
          <a:stretch>
            <a:fillRect/>
          </a:stretch>
        </p:blipFill>
        <p:spPr>
          <a:xfrm>
            <a:off x="0" y="0"/>
            <a:ext cx="9144000" cy="5140990"/>
          </a:xfrm>
          <a:prstGeom prst="rect">
            <a:avLst/>
          </a:prstGeom>
          <a:ln>
            <a:solidFill>
              <a:srgbClr val="000000"/>
            </a:solidFill>
          </a:ln>
        </p:spPr>
      </p:pic>
      <p:sp>
        <p:nvSpPr>
          <p:cNvPr id="3" name="正方形/長方形 2"/>
          <p:cNvSpPr/>
          <p:nvPr/>
        </p:nvSpPr>
        <p:spPr>
          <a:xfrm>
            <a:off x="3238225" y="1173630"/>
            <a:ext cx="1719991" cy="279544"/>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2175751" y="3066419"/>
            <a:ext cx="193446" cy="18185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235838" y="3884593"/>
            <a:ext cx="878312" cy="18185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0" y="5263108"/>
            <a:ext cx="9144000" cy="369332"/>
          </a:xfrm>
          <a:prstGeom prst="rect">
            <a:avLst/>
          </a:prstGeom>
          <a:noFill/>
        </p:spPr>
        <p:txBody>
          <a:bodyPr wrap="square" rtlCol="0">
            <a:spAutoFit/>
          </a:bodyPr>
          <a:lstStyle/>
          <a:p>
            <a:pPr algn="ctr"/>
            <a:r>
              <a:rPr kumimoji="1" lang="en-US" altLang="ja-JP" b="1" dirty="0" smtClean="0">
                <a:solidFill>
                  <a:srgbClr val="FF6600"/>
                </a:solidFill>
              </a:rPr>
              <a:t>Repository</a:t>
            </a:r>
            <a:r>
              <a:rPr kumimoji="1" lang="ja-JP" altLang="en-US" b="1" dirty="0" smtClean="0">
                <a:solidFill>
                  <a:srgbClr val="FF6600"/>
                </a:solidFill>
              </a:rPr>
              <a:t> </a:t>
            </a:r>
            <a:r>
              <a:rPr kumimoji="1" lang="en-US" altLang="ja-JP" b="1" dirty="0" smtClean="0">
                <a:solidFill>
                  <a:srgbClr val="FF6600"/>
                </a:solidFill>
              </a:rPr>
              <a:t>name</a:t>
            </a:r>
            <a:r>
              <a:rPr lang="ja-JP" altLang="en-US" dirty="0" smtClean="0"/>
              <a:t>を入力し、</a:t>
            </a:r>
            <a:r>
              <a:rPr lang="en-US" altLang="ja-JP" dirty="0" smtClean="0"/>
              <a:t>README</a:t>
            </a:r>
            <a:r>
              <a:rPr lang="ja-JP" altLang="en-US" dirty="0" smtClean="0"/>
              <a:t>をチェックし、「</a:t>
            </a:r>
            <a:r>
              <a:rPr lang="en-US" altLang="ja-JP" b="1" dirty="0" smtClean="0">
                <a:solidFill>
                  <a:srgbClr val="FF6600"/>
                </a:solidFill>
              </a:rPr>
              <a:t>Create Repository</a:t>
            </a:r>
            <a:r>
              <a:rPr lang="ja-JP" altLang="en-US" dirty="0" smtClean="0"/>
              <a:t>」をクリック</a:t>
            </a:r>
            <a:endParaRPr kumimoji="1" lang="en-US" altLang="ja-JP" dirty="0" smtClean="0"/>
          </a:p>
        </p:txBody>
      </p:sp>
    </p:spTree>
    <p:extLst>
      <p:ext uri="{BB962C8B-B14F-4D97-AF65-F5344CB8AC3E}">
        <p14:creationId xmlns:p14="http://schemas.microsoft.com/office/powerpoint/2010/main" val="187568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9144000" cy="5140990"/>
          </a:xfrm>
          <a:prstGeom prst="rect">
            <a:avLst/>
          </a:prstGeom>
          <a:ln>
            <a:solidFill>
              <a:schemeClr val="tx1"/>
            </a:solidFill>
          </a:ln>
        </p:spPr>
      </p:pic>
      <p:sp>
        <p:nvSpPr>
          <p:cNvPr id="3" name="正方形/長方形 2"/>
          <p:cNvSpPr/>
          <p:nvPr/>
        </p:nvSpPr>
        <p:spPr>
          <a:xfrm>
            <a:off x="6694321" y="3286226"/>
            <a:ext cx="1292558" cy="389447"/>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0" y="5250962"/>
            <a:ext cx="9144000" cy="369332"/>
          </a:xfrm>
          <a:prstGeom prst="rect">
            <a:avLst/>
          </a:prstGeom>
          <a:noFill/>
        </p:spPr>
        <p:txBody>
          <a:bodyPr wrap="square" rtlCol="0">
            <a:spAutoFit/>
          </a:bodyPr>
          <a:lstStyle/>
          <a:p>
            <a:pPr algn="ctr"/>
            <a:r>
              <a:rPr kumimoji="1" lang="en-US" altLang="ja-JP" dirty="0" smtClean="0"/>
              <a:t>Repository</a:t>
            </a:r>
            <a:r>
              <a:rPr lang="ja-JP" altLang="en-US" dirty="0" smtClean="0"/>
              <a:t>の設定（</a:t>
            </a:r>
            <a:r>
              <a:rPr lang="en-US" altLang="ja-JP" b="1" dirty="0" smtClean="0">
                <a:solidFill>
                  <a:srgbClr val="FF6600"/>
                </a:solidFill>
              </a:rPr>
              <a:t>Settings</a:t>
            </a:r>
            <a:r>
              <a:rPr lang="ja-JP" altLang="en-US" dirty="0" smtClean="0"/>
              <a:t>）をクリックする</a:t>
            </a:r>
            <a:endParaRPr kumimoji="1" lang="ja-JP" altLang="en-US" dirty="0"/>
          </a:p>
        </p:txBody>
      </p:sp>
    </p:spTree>
    <p:extLst>
      <p:ext uri="{BB962C8B-B14F-4D97-AF65-F5344CB8AC3E}">
        <p14:creationId xmlns:p14="http://schemas.microsoft.com/office/powerpoint/2010/main" val="741048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825271" y="331814"/>
            <a:ext cx="7373410" cy="5059941"/>
          </a:xfrm>
          <a:prstGeom prst="rect">
            <a:avLst/>
          </a:prstGeom>
          <a:noFill/>
          <a:ln>
            <a:noFill/>
          </a:ln>
        </p:spPr>
        <p:txBody>
          <a:bodyPr vert="horz" wrap="square" lIns="68039" tIns="34019" rIns="68039" bIns="34019" anchorCtr="0" compatLnSpc="0">
            <a:spAutoFit/>
          </a:bodyPr>
          <a:lstStyle/>
          <a:p>
            <a:pPr algn="ctr" hangingPunct="0">
              <a:defRPr/>
            </a:pPr>
            <a:r>
              <a:rPr lang="ja-JP" altLang="en-US" sz="4536" dirty="0">
                <a:latin typeface="ＭＳ Ｐゴシック" pitchFamily="50"/>
                <a:ea typeface="ＭＳ Ｐゴシック" pitchFamily="50"/>
                <a:cs typeface="FreeSans" pitchFamily="2"/>
              </a:rPr>
              <a:t>まず、</a:t>
            </a:r>
            <a:endParaRPr lang="en-US" altLang="ja-JP" sz="4536" dirty="0">
              <a:latin typeface="ＭＳ Ｐゴシック" pitchFamily="50"/>
              <a:ea typeface="ＭＳ Ｐゴシック" pitchFamily="50"/>
              <a:cs typeface="FreeSans" pitchFamily="2"/>
            </a:endParaRPr>
          </a:p>
          <a:p>
            <a:pPr algn="ctr" hangingPunct="0">
              <a:defRPr/>
            </a:pPr>
            <a:r>
              <a:rPr lang="en-US" altLang="ja-JP" sz="4536" dirty="0">
                <a:solidFill>
                  <a:srgbClr val="FF0000"/>
                </a:solidFill>
                <a:latin typeface="ＭＳ Ｐゴシック" pitchFamily="50"/>
                <a:ea typeface="ＭＳ Ｐゴシック" pitchFamily="50"/>
                <a:cs typeface="FreeSans" pitchFamily="2"/>
              </a:rPr>
              <a:t>GitHub</a:t>
            </a:r>
            <a:r>
              <a:rPr lang="ja-JP" altLang="en-US" sz="4536" dirty="0">
                <a:solidFill>
                  <a:srgbClr val="FF0000"/>
                </a:solidFill>
                <a:latin typeface="ＭＳ Ｐゴシック" pitchFamily="50"/>
                <a:ea typeface="ＭＳ Ｐゴシック" pitchFamily="50"/>
                <a:cs typeface="FreeSans" pitchFamily="2"/>
              </a:rPr>
              <a:t>のアカウント</a:t>
            </a:r>
            <a:endParaRPr lang="en-US" altLang="ja-JP" sz="4536" dirty="0">
              <a:solidFill>
                <a:srgbClr val="FF0000"/>
              </a:solidFill>
              <a:latin typeface="ＭＳ Ｐゴシック" pitchFamily="50"/>
              <a:ea typeface="ＭＳ Ｐゴシック" pitchFamily="50"/>
              <a:cs typeface="FreeSans" pitchFamily="2"/>
            </a:endParaRPr>
          </a:p>
          <a:p>
            <a:pPr algn="ctr" hangingPunct="0">
              <a:defRPr/>
            </a:pPr>
            <a:r>
              <a:rPr lang="en-US" altLang="ja-JP" sz="4536" dirty="0">
                <a:solidFill>
                  <a:srgbClr val="FF0000"/>
                </a:solidFill>
                <a:latin typeface="ＭＳ Ｐゴシック" pitchFamily="50"/>
                <a:ea typeface="ＭＳ Ｐゴシック" pitchFamily="50"/>
                <a:cs typeface="FreeSans" pitchFamily="2"/>
              </a:rPr>
              <a:t>GitHub</a:t>
            </a:r>
            <a:r>
              <a:rPr lang="ja-JP" altLang="en-US" sz="4536" dirty="0">
                <a:solidFill>
                  <a:srgbClr val="FF0000"/>
                </a:solidFill>
                <a:latin typeface="ＭＳ Ｐゴシック" pitchFamily="50"/>
                <a:ea typeface="ＭＳ Ｐゴシック" pitchFamily="50"/>
                <a:cs typeface="FreeSans" pitchFamily="2"/>
              </a:rPr>
              <a:t>クライアントソフト</a:t>
            </a:r>
            <a:endParaRPr lang="en-US" altLang="ja-JP" sz="4536" dirty="0">
              <a:solidFill>
                <a:srgbClr val="FF0000"/>
              </a:solidFill>
              <a:latin typeface="ＭＳ Ｐゴシック" pitchFamily="50"/>
              <a:ea typeface="ＭＳ Ｐゴシック" pitchFamily="50"/>
              <a:cs typeface="FreeSans" pitchFamily="2"/>
            </a:endParaRPr>
          </a:p>
          <a:p>
            <a:pPr algn="ctr" hangingPunct="0">
              <a:defRPr/>
            </a:pPr>
            <a:r>
              <a:rPr lang="ja-JP" altLang="en-US" sz="4536" dirty="0">
                <a:latin typeface="ＭＳ Ｐゴシック" pitchFamily="50"/>
                <a:ea typeface="ＭＳ Ｐゴシック" pitchFamily="50"/>
                <a:cs typeface="FreeSans" pitchFamily="2"/>
              </a:rPr>
              <a:t>をもっていない人</a:t>
            </a:r>
            <a:endParaRPr lang="en-US" altLang="ja-JP" sz="4536" dirty="0">
              <a:latin typeface="ＭＳ Ｐゴシック" pitchFamily="50"/>
              <a:ea typeface="ＭＳ Ｐゴシック" pitchFamily="50"/>
              <a:cs typeface="FreeSans" pitchFamily="2"/>
            </a:endParaRPr>
          </a:p>
          <a:p>
            <a:pPr algn="ctr" hangingPunct="0">
              <a:defRPr/>
            </a:pPr>
            <a:endParaRPr lang="en-US" altLang="ja-JP" sz="2722" dirty="0">
              <a:latin typeface="ＭＳ Ｐゴシック" pitchFamily="50"/>
              <a:ea typeface="ＭＳ Ｐゴシック" pitchFamily="50"/>
              <a:cs typeface="FreeSans" pitchFamily="2"/>
            </a:endParaRPr>
          </a:p>
          <a:p>
            <a:pPr algn="ctr" hangingPunct="0">
              <a:defRPr/>
            </a:pPr>
            <a:r>
              <a:rPr lang="ja-JP" altLang="en-US" sz="4536" dirty="0">
                <a:solidFill>
                  <a:srgbClr val="FF0000"/>
                </a:solidFill>
                <a:latin typeface="ＭＳ Ｐゴシック" pitchFamily="50"/>
                <a:ea typeface="ＭＳ Ｐゴシック" pitchFamily="50"/>
                <a:cs typeface="FreeSans" pitchFamily="2"/>
              </a:rPr>
              <a:t>⇒</a:t>
            </a:r>
            <a:r>
              <a:rPr lang="en-US" altLang="ja-JP" sz="4536" dirty="0" err="1">
                <a:solidFill>
                  <a:srgbClr val="FF0000"/>
                </a:solidFill>
                <a:latin typeface="ＭＳ Ｐゴシック" pitchFamily="50"/>
                <a:ea typeface="ＭＳ Ｐゴシック" pitchFamily="50"/>
                <a:cs typeface="FreeSans" pitchFamily="2"/>
              </a:rPr>
              <a:t>GameOver</a:t>
            </a:r>
            <a:endParaRPr lang="en-US" altLang="ja-JP" sz="4536" dirty="0">
              <a:solidFill>
                <a:srgbClr val="FF0000"/>
              </a:solidFill>
              <a:latin typeface="ＭＳ Ｐゴシック" pitchFamily="50"/>
              <a:ea typeface="ＭＳ Ｐゴシック" pitchFamily="50"/>
              <a:cs typeface="FreeSans" pitchFamily="2"/>
            </a:endParaRPr>
          </a:p>
          <a:p>
            <a:pPr algn="ctr" hangingPunct="0">
              <a:defRPr/>
            </a:pPr>
            <a:r>
              <a:rPr lang="ja-JP" altLang="en-US" sz="4536" dirty="0">
                <a:solidFill>
                  <a:srgbClr val="FF0000"/>
                </a:solidFill>
                <a:latin typeface="ＭＳ Ｐゴシック" pitchFamily="50"/>
                <a:ea typeface="ＭＳ Ｐゴシック" pitchFamily="50"/>
                <a:cs typeface="FreeSans" pitchFamily="2"/>
              </a:rPr>
              <a:t>お帰りください</a:t>
            </a:r>
          </a:p>
        </p:txBody>
      </p:sp>
      <p:pic>
        <p:nvPicPr>
          <p:cNvPr id="2" name="図 1"/>
          <p:cNvPicPr>
            <a:picLocks noChangeAspect="1"/>
          </p:cNvPicPr>
          <p:nvPr/>
        </p:nvPicPr>
        <p:blipFill rotWithShape="1">
          <a:blip r:embed="rId3"/>
          <a:srcRect l="9873" t="20459" r="53662" b="27244"/>
          <a:stretch/>
        </p:blipFill>
        <p:spPr>
          <a:xfrm>
            <a:off x="6332711" y="3574608"/>
            <a:ext cx="1778209" cy="1464406"/>
          </a:xfrm>
          <a:prstGeom prst="rect">
            <a:avLst/>
          </a:prstGeom>
        </p:spPr>
      </p:pic>
    </p:spTree>
    <p:extLst>
      <p:ext uri="{BB962C8B-B14F-4D97-AF65-F5344CB8AC3E}">
        <p14:creationId xmlns:p14="http://schemas.microsoft.com/office/powerpoint/2010/main" val="2182042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6" end="6"/>
                                            </p:txEl>
                                          </p:spTgt>
                                        </p:tgtEl>
                                        <p:attrNameLst>
                                          <p:attrName>style.visibility</p:attrName>
                                        </p:attrNameLst>
                                      </p:cBhvr>
                                      <p:to>
                                        <p:strVal val="visible"/>
                                      </p:to>
                                    </p:set>
                                    <p:animEffect transition="in" filter="fade">
                                      <p:cBhvr>
                                        <p:cTn id="1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2816"/>
            <a:ext cx="9144000" cy="5140990"/>
          </a:xfrm>
          <a:prstGeom prst="rect">
            <a:avLst/>
          </a:prstGeom>
          <a:ln>
            <a:solidFill>
              <a:srgbClr val="000000"/>
            </a:solidFill>
          </a:ln>
        </p:spPr>
      </p:pic>
      <p:sp>
        <p:nvSpPr>
          <p:cNvPr id="3" name="正方形/長方形 2"/>
          <p:cNvSpPr/>
          <p:nvPr/>
        </p:nvSpPr>
        <p:spPr>
          <a:xfrm>
            <a:off x="2917495" y="3028463"/>
            <a:ext cx="1585548" cy="306892"/>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0" y="5266743"/>
            <a:ext cx="9144000" cy="369332"/>
          </a:xfrm>
          <a:prstGeom prst="rect">
            <a:avLst/>
          </a:prstGeom>
        </p:spPr>
        <p:txBody>
          <a:bodyPr wrap="square">
            <a:spAutoFit/>
          </a:bodyPr>
          <a:lstStyle/>
          <a:p>
            <a:pPr algn="ctr"/>
            <a:r>
              <a:rPr lang="ja-JP" altLang="en-US" b="1" dirty="0" smtClean="0">
                <a:solidFill>
                  <a:srgbClr val="FF6600"/>
                </a:solidFill>
              </a:rPr>
              <a:t>「</a:t>
            </a:r>
            <a:r>
              <a:rPr lang="en-US" altLang="ja-JP" b="1" dirty="0" smtClean="0">
                <a:solidFill>
                  <a:srgbClr val="FF6600"/>
                </a:solidFill>
              </a:rPr>
              <a:t>Launch </a:t>
            </a:r>
            <a:r>
              <a:rPr lang="en-US" altLang="ja-JP" b="1" dirty="0">
                <a:solidFill>
                  <a:srgbClr val="FF6600"/>
                </a:solidFill>
              </a:rPr>
              <a:t>automatic page </a:t>
            </a:r>
            <a:r>
              <a:rPr lang="en-US" altLang="ja-JP" b="1" dirty="0" smtClean="0">
                <a:solidFill>
                  <a:srgbClr val="FF6600"/>
                </a:solidFill>
              </a:rPr>
              <a:t>generator</a:t>
            </a:r>
            <a:r>
              <a:rPr lang="ja-JP" altLang="en-US" b="1" dirty="0" smtClean="0">
                <a:solidFill>
                  <a:srgbClr val="FF6600"/>
                </a:solidFill>
              </a:rPr>
              <a:t>」 </a:t>
            </a:r>
            <a:r>
              <a:rPr lang="ja-JP" altLang="en-US" dirty="0" smtClean="0"/>
              <a:t>をクリックする</a:t>
            </a:r>
            <a:endParaRPr lang="ja-JP" altLang="en-US" dirty="0"/>
          </a:p>
        </p:txBody>
      </p:sp>
    </p:spTree>
    <p:extLst>
      <p:ext uri="{BB962C8B-B14F-4D97-AF65-F5344CB8AC3E}">
        <p14:creationId xmlns:p14="http://schemas.microsoft.com/office/powerpoint/2010/main" val="4651896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3"/>
          <a:stretch>
            <a:fillRect/>
          </a:stretch>
        </p:blipFill>
        <p:spPr>
          <a:xfrm>
            <a:off x="0" y="0"/>
            <a:ext cx="9144000" cy="5140990"/>
          </a:xfrm>
          <a:prstGeom prst="rect">
            <a:avLst/>
          </a:prstGeom>
          <a:ln>
            <a:solidFill>
              <a:srgbClr val="000000"/>
            </a:solidFill>
          </a:ln>
        </p:spPr>
      </p:pic>
      <p:sp>
        <p:nvSpPr>
          <p:cNvPr id="4" name="正方形/長方形 3"/>
          <p:cNvSpPr/>
          <p:nvPr/>
        </p:nvSpPr>
        <p:spPr>
          <a:xfrm>
            <a:off x="6486711" y="3982284"/>
            <a:ext cx="962825" cy="230697"/>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0" y="5255290"/>
            <a:ext cx="9143999" cy="369332"/>
          </a:xfrm>
          <a:prstGeom prst="rect">
            <a:avLst/>
          </a:prstGeom>
        </p:spPr>
        <p:txBody>
          <a:bodyPr wrap="square">
            <a:spAutoFit/>
          </a:bodyPr>
          <a:lstStyle/>
          <a:p>
            <a:pPr algn="ctr"/>
            <a:r>
              <a:rPr lang="ja-JP" altLang="en-US" b="1" dirty="0" smtClean="0">
                <a:solidFill>
                  <a:srgbClr val="FF6600"/>
                </a:solidFill>
              </a:rPr>
              <a:t>「</a:t>
            </a:r>
            <a:r>
              <a:rPr lang="en-US" altLang="ja-JP" b="1" dirty="0" smtClean="0">
                <a:solidFill>
                  <a:srgbClr val="FF6600"/>
                </a:solidFill>
              </a:rPr>
              <a:t>Continue </a:t>
            </a:r>
            <a:r>
              <a:rPr lang="en-US" altLang="ja-JP" b="1" dirty="0">
                <a:solidFill>
                  <a:srgbClr val="FF6600"/>
                </a:solidFill>
              </a:rPr>
              <a:t>to </a:t>
            </a:r>
            <a:r>
              <a:rPr lang="en-US" altLang="ja-JP" b="1" dirty="0" smtClean="0">
                <a:solidFill>
                  <a:srgbClr val="FF6600"/>
                </a:solidFill>
              </a:rPr>
              <a:t>layouts</a:t>
            </a:r>
            <a:r>
              <a:rPr lang="ja-JP" altLang="en-US" b="1" dirty="0" smtClean="0">
                <a:solidFill>
                  <a:srgbClr val="FF6600"/>
                </a:solidFill>
              </a:rPr>
              <a:t>」 </a:t>
            </a:r>
            <a:r>
              <a:rPr lang="ja-JP" altLang="en-US" dirty="0" smtClean="0"/>
              <a:t>をクリックする</a:t>
            </a:r>
            <a:endParaRPr lang="ja-JP" altLang="en-US" dirty="0"/>
          </a:p>
        </p:txBody>
      </p:sp>
    </p:spTree>
    <p:extLst>
      <p:ext uri="{BB962C8B-B14F-4D97-AF65-F5344CB8AC3E}">
        <p14:creationId xmlns:p14="http://schemas.microsoft.com/office/powerpoint/2010/main" val="1581019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9144000" cy="5140990"/>
          </a:xfrm>
          <a:prstGeom prst="rect">
            <a:avLst/>
          </a:prstGeom>
          <a:ln>
            <a:solidFill>
              <a:srgbClr val="000000"/>
            </a:solidFill>
          </a:ln>
        </p:spPr>
      </p:pic>
      <p:sp>
        <p:nvSpPr>
          <p:cNvPr id="3" name="正方形/長方形 2"/>
          <p:cNvSpPr/>
          <p:nvPr/>
        </p:nvSpPr>
        <p:spPr>
          <a:xfrm>
            <a:off x="7130757" y="1807309"/>
            <a:ext cx="746211" cy="207595"/>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028663" y="5321245"/>
            <a:ext cx="2967479" cy="369332"/>
          </a:xfrm>
          <a:prstGeom prst="rect">
            <a:avLst/>
          </a:prstGeom>
          <a:noFill/>
        </p:spPr>
        <p:txBody>
          <a:bodyPr wrap="none" rtlCol="0">
            <a:spAutoFit/>
          </a:bodyPr>
          <a:lstStyle/>
          <a:p>
            <a:r>
              <a:rPr kumimoji="1" lang="ja-JP" altLang="en-US" b="1" dirty="0" smtClean="0">
                <a:solidFill>
                  <a:srgbClr val="FF6600"/>
                </a:solidFill>
              </a:rPr>
              <a:t>「</a:t>
            </a:r>
            <a:r>
              <a:rPr kumimoji="1" lang="en-US" altLang="ja-JP" b="1" dirty="0" smtClean="0">
                <a:solidFill>
                  <a:srgbClr val="FF6600"/>
                </a:solidFill>
              </a:rPr>
              <a:t>Publish</a:t>
            </a:r>
            <a:r>
              <a:rPr kumimoji="1" lang="ja-JP" altLang="en-US" b="1" dirty="0" smtClean="0">
                <a:solidFill>
                  <a:srgbClr val="FF6600"/>
                </a:solidFill>
              </a:rPr>
              <a:t> </a:t>
            </a:r>
            <a:r>
              <a:rPr kumimoji="1" lang="en-US" altLang="ja-JP" b="1" dirty="0" smtClean="0">
                <a:solidFill>
                  <a:srgbClr val="FF6600"/>
                </a:solidFill>
              </a:rPr>
              <a:t>page</a:t>
            </a:r>
            <a:r>
              <a:rPr kumimoji="1" lang="ja-JP" altLang="en-US" b="1" dirty="0" smtClean="0">
                <a:solidFill>
                  <a:srgbClr val="FF6600"/>
                </a:solidFill>
              </a:rPr>
              <a:t>」</a:t>
            </a:r>
            <a:r>
              <a:rPr kumimoji="1" lang="ja-JP" altLang="en-US" dirty="0" smtClean="0"/>
              <a:t>をクリックする</a:t>
            </a:r>
            <a:endParaRPr kumimoji="1" lang="ja-JP" altLang="en-US" dirty="0"/>
          </a:p>
        </p:txBody>
      </p:sp>
    </p:spTree>
    <p:extLst>
      <p:ext uri="{BB962C8B-B14F-4D97-AF65-F5344CB8AC3E}">
        <p14:creationId xmlns:p14="http://schemas.microsoft.com/office/powerpoint/2010/main" val="2444529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0736"/>
            <a:ext cx="9144000" cy="5140990"/>
          </a:xfrm>
          <a:prstGeom prst="rect">
            <a:avLst/>
          </a:prstGeom>
          <a:ln>
            <a:solidFill>
              <a:srgbClr val="000000"/>
            </a:solidFill>
          </a:ln>
        </p:spPr>
      </p:pic>
      <p:sp>
        <p:nvSpPr>
          <p:cNvPr id="3" name="正方形/長方形 2"/>
          <p:cNvSpPr/>
          <p:nvPr/>
        </p:nvSpPr>
        <p:spPr>
          <a:xfrm>
            <a:off x="1577345" y="2236033"/>
            <a:ext cx="962825" cy="230697"/>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2088312" y="5287596"/>
            <a:ext cx="4570482" cy="369332"/>
          </a:xfrm>
          <a:prstGeom prst="rect">
            <a:avLst/>
          </a:prstGeom>
          <a:noFill/>
        </p:spPr>
        <p:txBody>
          <a:bodyPr wrap="none" rtlCol="0">
            <a:spAutoFit/>
          </a:bodyPr>
          <a:lstStyle/>
          <a:p>
            <a:r>
              <a:rPr kumimoji="1" lang="ja-JP" altLang="en-US" b="1" dirty="0" smtClean="0">
                <a:solidFill>
                  <a:srgbClr val="FF6600"/>
                </a:solidFill>
              </a:rPr>
              <a:t>「</a:t>
            </a:r>
            <a:r>
              <a:rPr kumimoji="1" lang="en-US" altLang="ja-JP" b="1" dirty="0" err="1" smtClean="0">
                <a:solidFill>
                  <a:srgbClr val="FF6600"/>
                </a:solidFill>
              </a:rPr>
              <a:t>gh</a:t>
            </a:r>
            <a:r>
              <a:rPr kumimoji="1" lang="en-US" altLang="ja-JP" b="1" dirty="0" smtClean="0">
                <a:solidFill>
                  <a:srgbClr val="FF6600"/>
                </a:solidFill>
              </a:rPr>
              <a:t>-pages</a:t>
            </a:r>
            <a:r>
              <a:rPr kumimoji="1" lang="ja-JP" altLang="en-US" b="1" dirty="0" smtClean="0">
                <a:solidFill>
                  <a:srgbClr val="FF6600"/>
                </a:solidFill>
              </a:rPr>
              <a:t>」</a:t>
            </a:r>
            <a:r>
              <a:rPr lang="ja-JP" altLang="en-US" dirty="0" smtClean="0"/>
              <a:t>ができているか確認し、切り替える</a:t>
            </a:r>
            <a:endParaRPr kumimoji="1" lang="ja-JP" altLang="en-US" dirty="0"/>
          </a:p>
        </p:txBody>
      </p:sp>
    </p:spTree>
    <p:extLst>
      <p:ext uri="{BB962C8B-B14F-4D97-AF65-F5344CB8AC3E}">
        <p14:creationId xmlns:p14="http://schemas.microsoft.com/office/powerpoint/2010/main" val="1914517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1476"/>
            <a:ext cx="9144000" cy="5140990"/>
          </a:xfrm>
          <a:prstGeom prst="rect">
            <a:avLst/>
          </a:prstGeom>
          <a:ln>
            <a:solidFill>
              <a:srgbClr val="000000"/>
            </a:solidFill>
          </a:ln>
        </p:spPr>
      </p:pic>
      <p:sp>
        <p:nvSpPr>
          <p:cNvPr id="4" name="正方形/長方形 3"/>
          <p:cNvSpPr/>
          <p:nvPr/>
        </p:nvSpPr>
        <p:spPr>
          <a:xfrm>
            <a:off x="6730958" y="4482958"/>
            <a:ext cx="1146010" cy="145215"/>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1941765" y="5244892"/>
            <a:ext cx="5341877" cy="369332"/>
          </a:xfrm>
          <a:prstGeom prst="rect">
            <a:avLst/>
          </a:prstGeom>
          <a:noFill/>
        </p:spPr>
        <p:txBody>
          <a:bodyPr wrap="none" rtlCol="0">
            <a:spAutoFit/>
          </a:bodyPr>
          <a:lstStyle/>
          <a:p>
            <a:r>
              <a:rPr kumimoji="1" lang="ja-JP" altLang="en-US" b="1" dirty="0" smtClean="0">
                <a:solidFill>
                  <a:srgbClr val="FF6600"/>
                </a:solidFill>
              </a:rPr>
              <a:t>「</a:t>
            </a:r>
            <a:r>
              <a:rPr kumimoji="1" lang="en-US" altLang="ja-JP" b="1" dirty="0" smtClean="0">
                <a:solidFill>
                  <a:srgbClr val="FF6600"/>
                </a:solidFill>
              </a:rPr>
              <a:t>Clone</a:t>
            </a:r>
            <a:r>
              <a:rPr kumimoji="1" lang="ja-JP" altLang="en-US" b="1" dirty="0" smtClean="0">
                <a:solidFill>
                  <a:srgbClr val="FF6600"/>
                </a:solidFill>
              </a:rPr>
              <a:t> </a:t>
            </a:r>
            <a:r>
              <a:rPr kumimoji="1" lang="en-US" altLang="ja-JP" b="1" dirty="0" smtClean="0">
                <a:solidFill>
                  <a:srgbClr val="FF6600"/>
                </a:solidFill>
              </a:rPr>
              <a:t>In</a:t>
            </a:r>
            <a:r>
              <a:rPr kumimoji="1" lang="ja-JP" altLang="en-US" b="1" dirty="0" smtClean="0">
                <a:solidFill>
                  <a:srgbClr val="FF6600"/>
                </a:solidFill>
              </a:rPr>
              <a:t> </a:t>
            </a:r>
            <a:r>
              <a:rPr kumimoji="1" lang="en-US" altLang="ja-JP" b="1" dirty="0" smtClean="0">
                <a:solidFill>
                  <a:srgbClr val="FF6600"/>
                </a:solidFill>
              </a:rPr>
              <a:t>Desktop</a:t>
            </a:r>
            <a:r>
              <a:rPr kumimoji="1" lang="ja-JP" altLang="en-US" b="1" dirty="0" smtClean="0">
                <a:solidFill>
                  <a:srgbClr val="FF6600"/>
                </a:solidFill>
              </a:rPr>
              <a:t>」</a:t>
            </a:r>
            <a:r>
              <a:rPr kumimoji="1" lang="en-US" altLang="ja-JP" b="1" dirty="0" smtClean="0">
                <a:solidFill>
                  <a:srgbClr val="FF6600"/>
                </a:solidFill>
              </a:rPr>
              <a:t> </a:t>
            </a:r>
            <a:r>
              <a:rPr kumimoji="1" lang="ja-JP" altLang="en-US" dirty="0" smtClean="0"/>
              <a:t>をクリックし、ローカルに複製する</a:t>
            </a:r>
            <a:endParaRPr kumimoji="1" lang="ja-JP" altLang="en-US" dirty="0"/>
          </a:p>
        </p:txBody>
      </p:sp>
    </p:spTree>
    <p:extLst>
      <p:ext uri="{BB962C8B-B14F-4D97-AF65-F5344CB8AC3E}">
        <p14:creationId xmlns:p14="http://schemas.microsoft.com/office/powerpoint/2010/main" val="5364766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592532" y="0"/>
            <a:ext cx="7956115" cy="5167103"/>
          </a:xfrm>
          <a:prstGeom prst="rect">
            <a:avLst/>
          </a:prstGeom>
          <a:ln>
            <a:solidFill>
              <a:srgbClr val="000000"/>
            </a:solidFill>
          </a:ln>
        </p:spPr>
      </p:pic>
      <p:sp>
        <p:nvSpPr>
          <p:cNvPr id="3" name="テキスト ボックス 2"/>
          <p:cNvSpPr txBox="1"/>
          <p:nvPr/>
        </p:nvSpPr>
        <p:spPr>
          <a:xfrm>
            <a:off x="774640" y="5237259"/>
            <a:ext cx="7688523" cy="369332"/>
          </a:xfrm>
          <a:prstGeom prst="rect">
            <a:avLst/>
          </a:prstGeom>
          <a:noFill/>
        </p:spPr>
        <p:txBody>
          <a:bodyPr wrap="none" rtlCol="0">
            <a:spAutoFit/>
          </a:bodyPr>
          <a:lstStyle/>
          <a:p>
            <a:r>
              <a:rPr kumimoji="1" lang="ja-JP" altLang="en-US" dirty="0" smtClean="0"/>
              <a:t>クライアントソフトが自動的に立ち上がるので、複製するディレクトリを選択する</a:t>
            </a:r>
            <a:endParaRPr kumimoji="1" lang="ja-JP" altLang="en-US" dirty="0"/>
          </a:p>
        </p:txBody>
      </p:sp>
    </p:spTree>
    <p:extLst>
      <p:ext uri="{BB962C8B-B14F-4D97-AF65-F5344CB8AC3E}">
        <p14:creationId xmlns:p14="http://schemas.microsoft.com/office/powerpoint/2010/main" val="37042038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63500" y="0"/>
            <a:ext cx="9009315" cy="5715000"/>
          </a:xfrm>
          <a:prstGeom prst="rect">
            <a:avLst/>
          </a:prstGeom>
        </p:spPr>
      </p:pic>
    </p:spTree>
    <p:extLst>
      <p:ext uri="{BB962C8B-B14F-4D97-AF65-F5344CB8AC3E}">
        <p14:creationId xmlns:p14="http://schemas.microsoft.com/office/powerpoint/2010/main" val="37374882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39700" y="0"/>
            <a:ext cx="8864082" cy="5715000"/>
          </a:xfrm>
          <a:prstGeom prst="rect">
            <a:avLst/>
          </a:prstGeom>
        </p:spPr>
      </p:pic>
    </p:spTree>
    <p:extLst>
      <p:ext uri="{BB962C8B-B14F-4D97-AF65-F5344CB8AC3E}">
        <p14:creationId xmlns:p14="http://schemas.microsoft.com/office/powerpoint/2010/main" val="6794775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2700"/>
            <a:ext cx="9144000" cy="5674632"/>
          </a:xfrm>
          <a:prstGeom prst="rect">
            <a:avLst/>
          </a:prstGeom>
        </p:spPr>
      </p:pic>
    </p:spTree>
    <p:extLst>
      <p:ext uri="{BB962C8B-B14F-4D97-AF65-F5344CB8AC3E}">
        <p14:creationId xmlns:p14="http://schemas.microsoft.com/office/powerpoint/2010/main" val="14524662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27000" y="0"/>
            <a:ext cx="8887005" cy="5715000"/>
          </a:xfrm>
          <a:prstGeom prst="rect">
            <a:avLst/>
          </a:prstGeom>
        </p:spPr>
      </p:pic>
    </p:spTree>
    <p:extLst>
      <p:ext uri="{BB962C8B-B14F-4D97-AF65-F5344CB8AC3E}">
        <p14:creationId xmlns:p14="http://schemas.microsoft.com/office/powerpoint/2010/main" val="35759339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061758" y="703099"/>
            <a:ext cx="7176501" cy="3163174"/>
          </a:xfrm>
          <a:prstGeom prst="rect">
            <a:avLst/>
          </a:prstGeom>
        </p:spPr>
        <p:txBody>
          <a:bodyPr wrap="square">
            <a:spAutoFit/>
          </a:bodyPr>
          <a:lstStyle/>
          <a:p>
            <a:r>
              <a:rPr lang="ja-JP" altLang="en-US" sz="3326" dirty="0"/>
              <a:t>こちらのサイトを参考に、</a:t>
            </a:r>
            <a:endParaRPr lang="en-US" altLang="ja-JP" sz="3326" dirty="0"/>
          </a:p>
          <a:p>
            <a:r>
              <a:rPr lang="ja-JP" altLang="en-US" sz="3326" dirty="0"/>
              <a:t>アカウントの作成とソフトをダウンロードしてください</a:t>
            </a:r>
            <a:endParaRPr lang="en-US" altLang="ja-JP" sz="3326" dirty="0"/>
          </a:p>
          <a:p>
            <a:endParaRPr lang="en-US" altLang="ja-JP" sz="3326" dirty="0"/>
          </a:p>
          <a:p>
            <a:r>
              <a:rPr lang="ja-JP" altLang="en-US" sz="3326" dirty="0"/>
              <a:t>http://kawaidesu.hatenablog.com/entry/2014/06/28/092347</a:t>
            </a:r>
          </a:p>
        </p:txBody>
      </p:sp>
      <p:sp>
        <p:nvSpPr>
          <p:cNvPr id="3" name="テキスト ボックス 2"/>
          <p:cNvSpPr txBox="1"/>
          <p:nvPr/>
        </p:nvSpPr>
        <p:spPr>
          <a:xfrm>
            <a:off x="2055200" y="4849906"/>
            <a:ext cx="7088800" cy="369332"/>
          </a:xfrm>
          <a:prstGeom prst="rect">
            <a:avLst/>
          </a:prstGeom>
          <a:noFill/>
        </p:spPr>
        <p:txBody>
          <a:bodyPr wrap="none" rtlCol="0">
            <a:spAutoFit/>
          </a:bodyPr>
          <a:lstStyle/>
          <a:p>
            <a:r>
              <a:rPr kumimoji="1" lang="en-US" altLang="ja-JP" dirty="0" smtClean="0"/>
              <a:t>※</a:t>
            </a:r>
            <a:r>
              <a:rPr kumimoji="1" lang="ja-JP" altLang="en-US" dirty="0" smtClean="0"/>
              <a:t>　</a:t>
            </a:r>
            <a:r>
              <a:rPr lang="ja-JP" altLang="en-US" dirty="0" smtClean="0"/>
              <a:t>アカウント登録メールの認証をしてない方は、認証をお願いします。</a:t>
            </a:r>
            <a:endParaRPr kumimoji="1" lang="ja-JP" altLang="en-US" dirty="0"/>
          </a:p>
        </p:txBody>
      </p:sp>
    </p:spTree>
    <p:extLst>
      <p:ext uri="{BB962C8B-B14F-4D97-AF65-F5344CB8AC3E}">
        <p14:creationId xmlns:p14="http://schemas.microsoft.com/office/powerpoint/2010/main" val="1295446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101600" y="0"/>
            <a:ext cx="8925166" cy="5715000"/>
          </a:xfrm>
          <a:prstGeom prst="rect">
            <a:avLst/>
          </a:prstGeom>
        </p:spPr>
      </p:pic>
    </p:spTree>
    <p:extLst>
      <p:ext uri="{BB962C8B-B14F-4D97-AF65-F5344CB8AC3E}">
        <p14:creationId xmlns:p14="http://schemas.microsoft.com/office/powerpoint/2010/main" val="11304117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01600"/>
            <a:ext cx="9144000" cy="5491947"/>
          </a:xfrm>
          <a:prstGeom prst="rect">
            <a:avLst/>
          </a:prstGeom>
        </p:spPr>
      </p:pic>
    </p:spTree>
    <p:extLst>
      <p:ext uri="{BB962C8B-B14F-4D97-AF65-F5344CB8AC3E}">
        <p14:creationId xmlns:p14="http://schemas.microsoft.com/office/powerpoint/2010/main" val="1524529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9760"/>
            <a:ext cx="9144000" cy="5198076"/>
          </a:xfrm>
          <a:prstGeom prst="rect">
            <a:avLst/>
          </a:prstGeom>
          <a:ln>
            <a:solidFill>
              <a:srgbClr val="000000"/>
            </a:solidFill>
          </a:ln>
        </p:spPr>
      </p:pic>
      <p:sp>
        <p:nvSpPr>
          <p:cNvPr id="3" name="テキスト ボックス 2"/>
          <p:cNvSpPr txBox="1"/>
          <p:nvPr/>
        </p:nvSpPr>
        <p:spPr>
          <a:xfrm>
            <a:off x="755961" y="5237605"/>
            <a:ext cx="7653470" cy="369332"/>
          </a:xfrm>
          <a:prstGeom prst="rect">
            <a:avLst/>
          </a:prstGeom>
          <a:noFill/>
        </p:spPr>
        <p:txBody>
          <a:bodyPr wrap="none" rtlCol="0">
            <a:spAutoFit/>
          </a:bodyPr>
          <a:lstStyle/>
          <a:p>
            <a:r>
              <a:rPr kumimoji="1" lang="ja-JP" altLang="en-US" dirty="0" smtClean="0"/>
              <a:t>クライアントソフトに追加されたことを確認し、</a:t>
            </a:r>
            <a:r>
              <a:rPr kumimoji="1" lang="en-US" altLang="ja-JP" dirty="0" smtClean="0"/>
              <a:t>master</a:t>
            </a:r>
            <a:r>
              <a:rPr kumimoji="1" lang="ja-JP" altLang="en-US" dirty="0" smtClean="0"/>
              <a:t>から</a:t>
            </a:r>
            <a:r>
              <a:rPr kumimoji="1" lang="en-US" altLang="ja-JP" dirty="0" err="1" smtClean="0"/>
              <a:t>gh</a:t>
            </a:r>
            <a:r>
              <a:rPr kumimoji="1" lang="en-US" altLang="ja-JP" dirty="0" smtClean="0"/>
              <a:t>-pages</a:t>
            </a:r>
            <a:r>
              <a:rPr lang="ja-JP" altLang="en-US" dirty="0" smtClean="0"/>
              <a:t>に</a:t>
            </a:r>
            <a:r>
              <a:rPr kumimoji="1" lang="ja-JP" altLang="en-US" dirty="0" smtClean="0"/>
              <a:t>切り替える</a:t>
            </a:r>
            <a:endParaRPr kumimoji="1" lang="ja-JP" altLang="en-US" dirty="0"/>
          </a:p>
        </p:txBody>
      </p:sp>
      <p:sp>
        <p:nvSpPr>
          <p:cNvPr id="5" name="正方形/長方形 4"/>
          <p:cNvSpPr/>
          <p:nvPr/>
        </p:nvSpPr>
        <p:spPr>
          <a:xfrm>
            <a:off x="1517935" y="191263"/>
            <a:ext cx="653765" cy="215137"/>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190817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rotWithShape="1">
          <a:blip r:embed="rId2"/>
          <a:srcRect b="10422"/>
          <a:stretch/>
        </p:blipFill>
        <p:spPr>
          <a:xfrm>
            <a:off x="0" y="14164"/>
            <a:ext cx="9144000" cy="5016988"/>
          </a:xfrm>
          <a:prstGeom prst="rect">
            <a:avLst/>
          </a:prstGeom>
          <a:ln>
            <a:solidFill>
              <a:srgbClr val="000000"/>
            </a:solidFill>
          </a:ln>
        </p:spPr>
      </p:pic>
      <p:pic>
        <p:nvPicPr>
          <p:cNvPr id="5" name="図 4"/>
          <p:cNvPicPr>
            <a:picLocks noChangeAspect="1"/>
          </p:cNvPicPr>
          <p:nvPr/>
        </p:nvPicPr>
        <p:blipFill>
          <a:blip r:embed="rId3"/>
          <a:stretch>
            <a:fillRect/>
          </a:stretch>
        </p:blipFill>
        <p:spPr>
          <a:xfrm>
            <a:off x="3953163" y="2095842"/>
            <a:ext cx="4705734" cy="2776563"/>
          </a:xfrm>
          <a:prstGeom prst="rect">
            <a:avLst/>
          </a:prstGeom>
          <a:ln>
            <a:solidFill>
              <a:srgbClr val="FF6600"/>
            </a:solidFill>
          </a:ln>
        </p:spPr>
      </p:pic>
      <p:sp>
        <p:nvSpPr>
          <p:cNvPr id="6" name="正方形/長方形 5"/>
          <p:cNvSpPr/>
          <p:nvPr/>
        </p:nvSpPr>
        <p:spPr>
          <a:xfrm>
            <a:off x="4337335" y="599688"/>
            <a:ext cx="962825" cy="816850"/>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cxnSp>
        <p:nvCxnSpPr>
          <p:cNvPr id="3" name="直線矢印コネクタ 2"/>
          <p:cNvCxnSpPr>
            <a:stCxn id="6" idx="2"/>
          </p:cNvCxnSpPr>
          <p:nvPr/>
        </p:nvCxnSpPr>
        <p:spPr>
          <a:xfrm>
            <a:off x="4818748" y="1416538"/>
            <a:ext cx="5132" cy="630456"/>
          </a:xfrm>
          <a:prstGeom prst="straightConnector1">
            <a:avLst/>
          </a:prstGeom>
          <a:ln w="381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746367" y="5250962"/>
            <a:ext cx="5549716" cy="369332"/>
          </a:xfrm>
          <a:prstGeom prst="rect">
            <a:avLst/>
          </a:prstGeom>
          <a:noFill/>
        </p:spPr>
        <p:txBody>
          <a:bodyPr wrap="none" rtlCol="0">
            <a:spAutoFit/>
          </a:bodyPr>
          <a:lstStyle/>
          <a:p>
            <a:r>
              <a:rPr lang="ja-JP" altLang="en-US" dirty="0" smtClean="0"/>
              <a:t>リポジトリを複製したディレクトリを開き、中身を確認する</a:t>
            </a:r>
            <a:endParaRPr kumimoji="1" lang="ja-JP" altLang="en-US" dirty="0"/>
          </a:p>
        </p:txBody>
      </p:sp>
    </p:spTree>
    <p:extLst>
      <p:ext uri="{BB962C8B-B14F-4D97-AF65-F5344CB8AC3E}">
        <p14:creationId xmlns:p14="http://schemas.microsoft.com/office/powerpoint/2010/main" val="195776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rotWithShape="1">
          <a:blip r:embed="rId2"/>
          <a:srcRect t="1" r="1021" b="14703"/>
          <a:stretch/>
        </p:blipFill>
        <p:spPr>
          <a:xfrm>
            <a:off x="0" y="-1"/>
            <a:ext cx="9144000" cy="5128847"/>
          </a:xfrm>
          <a:prstGeom prst="rect">
            <a:avLst/>
          </a:prstGeom>
          <a:ln>
            <a:solidFill>
              <a:schemeClr val="tx1"/>
            </a:solidFill>
          </a:ln>
        </p:spPr>
      </p:pic>
      <p:sp>
        <p:nvSpPr>
          <p:cNvPr id="2" name="テキスト ボックス 1"/>
          <p:cNvSpPr txBox="1"/>
          <p:nvPr/>
        </p:nvSpPr>
        <p:spPr>
          <a:xfrm>
            <a:off x="348921" y="5269468"/>
            <a:ext cx="8642510" cy="369332"/>
          </a:xfrm>
          <a:prstGeom prst="rect">
            <a:avLst/>
          </a:prstGeom>
          <a:noFill/>
        </p:spPr>
        <p:txBody>
          <a:bodyPr wrap="none" rtlCol="0">
            <a:spAutoFit/>
          </a:bodyPr>
          <a:lstStyle/>
          <a:p>
            <a:r>
              <a:rPr kumimoji="1" lang="ja-JP" altLang="en-US" dirty="0" smtClean="0"/>
              <a:t>写真を追加し、</a:t>
            </a:r>
            <a:r>
              <a:rPr lang="ja-JP" altLang="en-US" dirty="0"/>
              <a:t>ディレクトリの編集結果がクライアントソフトと連動しているのを</a:t>
            </a:r>
            <a:r>
              <a:rPr lang="ja-JP" altLang="en-US" dirty="0" smtClean="0"/>
              <a:t>確認する</a:t>
            </a:r>
            <a:endParaRPr kumimoji="1" lang="ja-JP" altLang="en-US" dirty="0"/>
          </a:p>
        </p:txBody>
      </p:sp>
    </p:spTree>
    <p:extLst>
      <p:ext uri="{BB962C8B-B14F-4D97-AF65-F5344CB8AC3E}">
        <p14:creationId xmlns:p14="http://schemas.microsoft.com/office/powerpoint/2010/main" val="607764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9144000" cy="5201627"/>
          </a:xfrm>
          <a:prstGeom prst="rect">
            <a:avLst/>
          </a:prstGeom>
          <a:ln>
            <a:solidFill>
              <a:srgbClr val="000000"/>
            </a:solidFill>
          </a:ln>
        </p:spPr>
      </p:pic>
      <p:sp>
        <p:nvSpPr>
          <p:cNvPr id="2" name="テキスト ボックス 1"/>
          <p:cNvSpPr txBox="1"/>
          <p:nvPr/>
        </p:nvSpPr>
        <p:spPr>
          <a:xfrm>
            <a:off x="1393693" y="5291828"/>
            <a:ext cx="6473497" cy="369332"/>
          </a:xfrm>
          <a:prstGeom prst="rect">
            <a:avLst/>
          </a:prstGeom>
          <a:noFill/>
        </p:spPr>
        <p:txBody>
          <a:bodyPr wrap="none" rtlCol="0">
            <a:spAutoFit/>
          </a:bodyPr>
          <a:lstStyle/>
          <a:p>
            <a:r>
              <a:rPr kumimoji="1" lang="ja-JP" altLang="en-US" dirty="0" smtClean="0"/>
              <a:t>編集タイトルと説明を記入し、</a:t>
            </a:r>
            <a:r>
              <a:rPr kumimoji="1" lang="ja-JP" altLang="en-US" b="1" dirty="0" smtClean="0">
                <a:solidFill>
                  <a:srgbClr val="FF6600"/>
                </a:solidFill>
              </a:rPr>
              <a:t>「</a:t>
            </a:r>
            <a:r>
              <a:rPr lang="ja-JP" altLang="ja-JP" b="1" dirty="0" smtClean="0">
                <a:solidFill>
                  <a:srgbClr val="FF6600"/>
                </a:solidFill>
              </a:rPr>
              <a:t>Comm</a:t>
            </a:r>
            <a:r>
              <a:rPr lang="en-US" altLang="ja-JP" b="1" dirty="0" smtClean="0">
                <a:solidFill>
                  <a:srgbClr val="FF6600"/>
                </a:solidFill>
              </a:rPr>
              <a:t>it</a:t>
            </a:r>
            <a:r>
              <a:rPr lang="ja-JP" altLang="en-US" b="1" dirty="0" smtClean="0">
                <a:solidFill>
                  <a:srgbClr val="FF6600"/>
                </a:solidFill>
              </a:rPr>
              <a:t> </a:t>
            </a:r>
            <a:r>
              <a:rPr lang="en-US" altLang="ja-JP" b="1" dirty="0" smtClean="0">
                <a:solidFill>
                  <a:srgbClr val="FF6600"/>
                </a:solidFill>
              </a:rPr>
              <a:t>to</a:t>
            </a:r>
            <a:r>
              <a:rPr lang="ja-JP" altLang="en-US" b="1" dirty="0" smtClean="0">
                <a:solidFill>
                  <a:srgbClr val="FF6600"/>
                </a:solidFill>
              </a:rPr>
              <a:t> </a:t>
            </a:r>
            <a:r>
              <a:rPr lang="en-US" altLang="ja-JP" b="1" dirty="0" err="1" smtClean="0">
                <a:solidFill>
                  <a:srgbClr val="FF6600"/>
                </a:solidFill>
              </a:rPr>
              <a:t>gh</a:t>
            </a:r>
            <a:r>
              <a:rPr lang="en-US" altLang="ja-JP" b="1" dirty="0" smtClean="0">
                <a:solidFill>
                  <a:srgbClr val="FF6600"/>
                </a:solidFill>
              </a:rPr>
              <a:t>-pages</a:t>
            </a:r>
            <a:r>
              <a:rPr lang="ja-JP" altLang="en-US" b="1" dirty="0" smtClean="0">
                <a:solidFill>
                  <a:srgbClr val="FF6600"/>
                </a:solidFill>
              </a:rPr>
              <a:t>」</a:t>
            </a:r>
            <a:r>
              <a:rPr lang="ja-JP" altLang="en-US" dirty="0" smtClean="0"/>
              <a:t>をクリックする</a:t>
            </a:r>
            <a:endParaRPr kumimoji="1" lang="ja-JP" altLang="en-US" dirty="0"/>
          </a:p>
        </p:txBody>
      </p:sp>
    </p:spTree>
    <p:extLst>
      <p:ext uri="{BB962C8B-B14F-4D97-AF65-F5344CB8AC3E}">
        <p14:creationId xmlns:p14="http://schemas.microsoft.com/office/powerpoint/2010/main" val="618106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9144000" cy="5198076"/>
          </a:xfrm>
          <a:prstGeom prst="rect">
            <a:avLst/>
          </a:prstGeom>
          <a:ln>
            <a:solidFill>
              <a:srgbClr val="000000"/>
            </a:solidFill>
          </a:ln>
        </p:spPr>
      </p:pic>
      <p:sp>
        <p:nvSpPr>
          <p:cNvPr id="2" name="テキスト ボックス 1"/>
          <p:cNvSpPr txBox="1"/>
          <p:nvPr/>
        </p:nvSpPr>
        <p:spPr>
          <a:xfrm>
            <a:off x="1866900" y="5276000"/>
            <a:ext cx="5301451" cy="369332"/>
          </a:xfrm>
          <a:prstGeom prst="rect">
            <a:avLst/>
          </a:prstGeom>
          <a:noFill/>
        </p:spPr>
        <p:txBody>
          <a:bodyPr wrap="none" rtlCol="0">
            <a:spAutoFit/>
          </a:bodyPr>
          <a:lstStyle/>
          <a:p>
            <a:r>
              <a:rPr kumimoji="1" lang="ja-JP" altLang="en-US" b="1" dirty="0" smtClean="0">
                <a:solidFill>
                  <a:srgbClr val="FF6600"/>
                </a:solidFill>
              </a:rPr>
              <a:t>「</a:t>
            </a:r>
            <a:r>
              <a:rPr kumimoji="1" lang="en-US" altLang="ja-JP" b="1" dirty="0" smtClean="0">
                <a:solidFill>
                  <a:srgbClr val="FF6600"/>
                </a:solidFill>
              </a:rPr>
              <a:t>Sync</a:t>
            </a:r>
            <a:r>
              <a:rPr kumimoji="1" lang="ja-JP" altLang="en-US" b="1" dirty="0" smtClean="0">
                <a:solidFill>
                  <a:srgbClr val="FF6600"/>
                </a:solidFill>
              </a:rPr>
              <a:t>」 </a:t>
            </a:r>
            <a:r>
              <a:rPr kumimoji="1" lang="ja-JP" altLang="en-US" dirty="0" smtClean="0"/>
              <a:t>をクリックし、編集を</a:t>
            </a:r>
            <a:r>
              <a:rPr kumimoji="1" lang="en-US" altLang="ja-JP" dirty="0" err="1" smtClean="0"/>
              <a:t>GitHub</a:t>
            </a:r>
            <a:r>
              <a:rPr kumimoji="1" lang="ja-JP" altLang="en-US" dirty="0" smtClean="0"/>
              <a:t>にアップロードする</a:t>
            </a:r>
            <a:endParaRPr kumimoji="1" lang="ja-JP" altLang="en-US" dirty="0"/>
          </a:p>
        </p:txBody>
      </p:sp>
      <p:sp>
        <p:nvSpPr>
          <p:cNvPr id="5" name="正方形/長方形 4"/>
          <p:cNvSpPr/>
          <p:nvPr/>
        </p:nvSpPr>
        <p:spPr>
          <a:xfrm>
            <a:off x="8534400" y="599688"/>
            <a:ext cx="512260" cy="200412"/>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402743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12700"/>
            <a:ext cx="9144000" cy="5160475"/>
          </a:xfrm>
          <a:prstGeom prst="rect">
            <a:avLst/>
          </a:prstGeom>
          <a:ln>
            <a:solidFill>
              <a:srgbClr val="000000"/>
            </a:solidFill>
          </a:ln>
        </p:spPr>
      </p:pic>
      <p:sp>
        <p:nvSpPr>
          <p:cNvPr id="2" name="テキスト ボックス 1"/>
          <p:cNvSpPr txBox="1"/>
          <p:nvPr/>
        </p:nvSpPr>
        <p:spPr>
          <a:xfrm>
            <a:off x="2806700" y="5257800"/>
            <a:ext cx="3542106" cy="369332"/>
          </a:xfrm>
          <a:prstGeom prst="rect">
            <a:avLst/>
          </a:prstGeom>
          <a:noFill/>
        </p:spPr>
        <p:txBody>
          <a:bodyPr wrap="none" rtlCol="0">
            <a:spAutoFit/>
          </a:bodyPr>
          <a:lstStyle/>
          <a:p>
            <a:r>
              <a:rPr kumimoji="1" lang="ja-JP" altLang="en-US" dirty="0" smtClean="0"/>
              <a:t>編集が</a:t>
            </a:r>
            <a:r>
              <a:rPr kumimoji="1" lang="en-US" altLang="ja-JP" dirty="0" err="1" smtClean="0"/>
              <a:t>GitHub</a:t>
            </a:r>
            <a:r>
              <a:rPr lang="ja-JP" altLang="en-US" dirty="0" smtClean="0"/>
              <a:t>に</a:t>
            </a:r>
            <a:r>
              <a:rPr kumimoji="1" lang="ja-JP" altLang="en-US" dirty="0" smtClean="0"/>
              <a:t>アップロードされた</a:t>
            </a:r>
            <a:endParaRPr kumimoji="1" lang="ja-JP" altLang="en-US" dirty="0"/>
          </a:p>
        </p:txBody>
      </p:sp>
    </p:spTree>
    <p:extLst>
      <p:ext uri="{BB962C8B-B14F-4D97-AF65-F5344CB8AC3E}">
        <p14:creationId xmlns:p14="http://schemas.microsoft.com/office/powerpoint/2010/main" val="5202115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9144000" cy="5140990"/>
          </a:xfrm>
          <a:prstGeom prst="rect">
            <a:avLst/>
          </a:prstGeom>
          <a:ln>
            <a:solidFill>
              <a:srgbClr val="000000"/>
            </a:solidFill>
          </a:ln>
        </p:spPr>
      </p:pic>
      <p:sp>
        <p:nvSpPr>
          <p:cNvPr id="2" name="テキスト ボックス 1"/>
          <p:cNvSpPr txBox="1"/>
          <p:nvPr/>
        </p:nvSpPr>
        <p:spPr>
          <a:xfrm>
            <a:off x="647700" y="5270500"/>
            <a:ext cx="7847333" cy="369332"/>
          </a:xfrm>
          <a:prstGeom prst="rect">
            <a:avLst/>
          </a:prstGeom>
          <a:noFill/>
        </p:spPr>
        <p:txBody>
          <a:bodyPr wrap="none" rtlCol="0">
            <a:spAutoFit/>
          </a:bodyPr>
          <a:lstStyle/>
          <a:p>
            <a:r>
              <a:rPr kumimoji="1" lang="en-US" altLang="ja-JP" dirty="0" err="1" smtClean="0"/>
              <a:t>GitHub</a:t>
            </a:r>
            <a:r>
              <a:rPr kumimoji="1" lang="ja-JP" altLang="en-US" dirty="0" smtClean="0"/>
              <a:t>にアクセスし、画像が追加されていることを確認し、</a:t>
            </a:r>
            <a:r>
              <a:rPr lang="ja-JP" altLang="ja-JP" dirty="0" smtClean="0"/>
              <a:t>S</a:t>
            </a:r>
            <a:r>
              <a:rPr kumimoji="1" lang="en-US" altLang="ja-JP" dirty="0" err="1" smtClean="0"/>
              <a:t>ettings</a:t>
            </a:r>
            <a:r>
              <a:rPr kumimoji="1" lang="ja-JP" altLang="en-US" dirty="0" smtClean="0"/>
              <a:t>をクリックする</a:t>
            </a:r>
            <a:endParaRPr kumimoji="1" lang="ja-JP" altLang="en-US" dirty="0"/>
          </a:p>
        </p:txBody>
      </p:sp>
      <p:sp>
        <p:nvSpPr>
          <p:cNvPr id="5" name="正方形/長方形 4"/>
          <p:cNvSpPr/>
          <p:nvPr/>
        </p:nvSpPr>
        <p:spPr>
          <a:xfrm>
            <a:off x="1327435" y="3342888"/>
            <a:ext cx="5200365" cy="276612"/>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95192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9144000" cy="5140990"/>
          </a:xfrm>
          <a:prstGeom prst="rect">
            <a:avLst/>
          </a:prstGeom>
          <a:ln>
            <a:solidFill>
              <a:srgbClr val="000000"/>
            </a:solidFill>
          </a:ln>
        </p:spPr>
      </p:pic>
      <p:sp>
        <p:nvSpPr>
          <p:cNvPr id="3" name="正方形/長方形 2"/>
          <p:cNvSpPr/>
          <p:nvPr/>
        </p:nvSpPr>
        <p:spPr>
          <a:xfrm>
            <a:off x="2889535" y="3165088"/>
            <a:ext cx="4552665" cy="225812"/>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723900" y="5270500"/>
            <a:ext cx="7561948" cy="369332"/>
          </a:xfrm>
          <a:prstGeom prst="rect">
            <a:avLst/>
          </a:prstGeom>
          <a:noFill/>
        </p:spPr>
        <p:txBody>
          <a:bodyPr wrap="none" rtlCol="0">
            <a:spAutoFit/>
          </a:bodyPr>
          <a:lstStyle/>
          <a:p>
            <a:r>
              <a:rPr kumimoji="1" lang="ja-JP" altLang="en-US" dirty="0" smtClean="0"/>
              <a:t>アドレスをコピーし、画像のタイトルと拡張子をつけ、</a:t>
            </a:r>
            <a:r>
              <a:rPr kumimoji="1" lang="en-US" altLang="ja-JP" dirty="0" smtClean="0"/>
              <a:t>Web</a:t>
            </a:r>
            <a:r>
              <a:rPr kumimoji="1" lang="ja-JP" altLang="en-US" dirty="0" smtClean="0"/>
              <a:t>ブラウザで検索する</a:t>
            </a:r>
            <a:endParaRPr kumimoji="1" lang="ja-JP" altLang="en-US" dirty="0"/>
          </a:p>
        </p:txBody>
      </p:sp>
    </p:spTree>
    <p:extLst>
      <p:ext uri="{BB962C8B-B14F-4D97-AF65-F5344CB8AC3E}">
        <p14:creationId xmlns:p14="http://schemas.microsoft.com/office/powerpoint/2010/main" val="114095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44594" y="337011"/>
            <a:ext cx="4447187" cy="1023101"/>
          </a:xfrm>
          <a:prstGeom prst="rect">
            <a:avLst/>
          </a:prstGeom>
          <a:noFill/>
        </p:spPr>
        <p:txBody>
          <a:bodyPr wrap="square" rtlCol="0">
            <a:spAutoFit/>
          </a:bodyPr>
          <a:lstStyle/>
          <a:p>
            <a:pPr algn="ctr"/>
            <a:r>
              <a:rPr lang="ja-JP" altLang="en-US" sz="3024" dirty="0"/>
              <a:t>誰もが楽しめる地球儀</a:t>
            </a:r>
            <a:endParaRPr lang="en-US" altLang="ja-JP" sz="3024" dirty="0"/>
          </a:p>
          <a:p>
            <a:pPr algn="ctr"/>
            <a:r>
              <a:rPr lang="ja-JP" altLang="en-US" sz="3024" dirty="0"/>
              <a:t>～</a:t>
            </a:r>
            <a:r>
              <a:rPr lang="en-US" altLang="ja-JP" sz="3024" dirty="0"/>
              <a:t>Google Earth</a:t>
            </a:r>
            <a:r>
              <a:rPr lang="ja-JP" altLang="en-US" sz="3024" dirty="0"/>
              <a:t>～</a:t>
            </a:r>
          </a:p>
        </p:txBody>
      </p:sp>
      <p:pic>
        <p:nvPicPr>
          <p:cNvPr id="3" name="図 2"/>
          <p:cNvPicPr>
            <a:picLocks noChangeAspect="1"/>
          </p:cNvPicPr>
          <p:nvPr/>
        </p:nvPicPr>
        <p:blipFill rotWithShape="1">
          <a:blip r:embed="rId2"/>
          <a:srcRect l="23527" t="8041"/>
          <a:stretch/>
        </p:blipFill>
        <p:spPr>
          <a:xfrm>
            <a:off x="895350" y="1891579"/>
            <a:ext cx="5304564" cy="3588063"/>
          </a:xfrm>
          <a:prstGeom prst="rect">
            <a:avLst/>
          </a:prstGeom>
        </p:spPr>
      </p:pic>
      <p:pic>
        <p:nvPicPr>
          <p:cNvPr id="1026" name="Picture 2" descr="http://screenshots.softonic.jp/jp/scrn/41000/41959/google-earth-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5647" y="737358"/>
            <a:ext cx="1846754" cy="1154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472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12700"/>
            <a:ext cx="9144000" cy="5140990"/>
          </a:xfrm>
          <a:prstGeom prst="rect">
            <a:avLst/>
          </a:prstGeom>
          <a:ln>
            <a:solidFill>
              <a:srgbClr val="000000"/>
            </a:solidFill>
          </a:ln>
        </p:spPr>
      </p:pic>
      <p:sp>
        <p:nvSpPr>
          <p:cNvPr id="4" name="正方形/長方形 3"/>
          <p:cNvSpPr/>
          <p:nvPr/>
        </p:nvSpPr>
        <p:spPr>
          <a:xfrm>
            <a:off x="2401291" y="4770626"/>
            <a:ext cx="6641109" cy="369332"/>
          </a:xfrm>
          <a:prstGeom prst="rect">
            <a:avLst/>
          </a:prstGeom>
          <a:solidFill>
            <a:srgbClr val="FFFFFF">
              <a:alpha val="49000"/>
            </a:srgbClr>
          </a:solidFill>
        </p:spPr>
        <p:txBody>
          <a:bodyPr wrap="square">
            <a:spAutoFit/>
          </a:bodyPr>
          <a:lstStyle/>
          <a:p>
            <a:r>
              <a:rPr lang="en-US" altLang="ja-JP" dirty="0">
                <a:hlinkClick r:id="rId3"/>
              </a:rPr>
              <a:t>http://sagara1020.github.io/cesium-tokyo/IMG_0878.</a:t>
            </a:r>
            <a:r>
              <a:rPr lang="en-US" altLang="ja-JP" dirty="0" smtClean="0">
                <a:hlinkClick r:id="rId3"/>
              </a:rPr>
              <a:t>JPG</a:t>
            </a:r>
            <a:endParaRPr lang="en-US" altLang="ja-JP" dirty="0" smtClean="0"/>
          </a:p>
        </p:txBody>
      </p:sp>
      <p:sp>
        <p:nvSpPr>
          <p:cNvPr id="2" name="テキスト ボックス 1"/>
          <p:cNvSpPr txBox="1"/>
          <p:nvPr/>
        </p:nvSpPr>
        <p:spPr>
          <a:xfrm>
            <a:off x="1981200" y="5238234"/>
            <a:ext cx="5175177" cy="369332"/>
          </a:xfrm>
          <a:prstGeom prst="rect">
            <a:avLst/>
          </a:prstGeom>
          <a:noFill/>
        </p:spPr>
        <p:txBody>
          <a:bodyPr wrap="none" rtlCol="0">
            <a:spAutoFit/>
          </a:bodyPr>
          <a:lstStyle/>
          <a:p>
            <a:r>
              <a:rPr kumimoji="1" lang="en-US" altLang="ja-JP" dirty="0" smtClean="0"/>
              <a:t>Web</a:t>
            </a:r>
            <a:r>
              <a:rPr kumimoji="1" lang="ja-JP" altLang="en-US" dirty="0" smtClean="0"/>
              <a:t>に画像がアップロードされていることを確認する</a:t>
            </a:r>
            <a:endParaRPr kumimoji="1" lang="ja-JP" altLang="en-US" dirty="0"/>
          </a:p>
        </p:txBody>
      </p:sp>
    </p:spTree>
    <p:extLst>
      <p:ext uri="{BB962C8B-B14F-4D97-AF65-F5344CB8AC3E}">
        <p14:creationId xmlns:p14="http://schemas.microsoft.com/office/powerpoint/2010/main" val="39245828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alphaModFix amt="17000"/>
          </a:blip>
          <a:stretch>
            <a:fillRect/>
          </a:stretch>
        </p:blipFill>
        <p:spPr>
          <a:xfrm>
            <a:off x="0" y="0"/>
            <a:ext cx="9144000" cy="5715000"/>
          </a:xfrm>
          <a:prstGeom prst="rect">
            <a:avLst/>
          </a:prstGeom>
        </p:spPr>
      </p:pic>
      <p:sp>
        <p:nvSpPr>
          <p:cNvPr id="4" name="正方形/長方形 3"/>
          <p:cNvSpPr/>
          <p:nvPr/>
        </p:nvSpPr>
        <p:spPr>
          <a:xfrm>
            <a:off x="0" y="1986841"/>
            <a:ext cx="9144000" cy="2123658"/>
          </a:xfrm>
          <a:prstGeom prst="rect">
            <a:avLst/>
          </a:prstGeom>
          <a:solidFill>
            <a:srgbClr val="FFFFFF">
              <a:alpha val="36000"/>
            </a:srgbClr>
          </a:solidFill>
        </p:spPr>
        <p:txBody>
          <a:bodyPr wrap="square">
            <a:spAutoFit/>
          </a:bodyPr>
          <a:lstStyle/>
          <a:p>
            <a:r>
              <a:rPr lang="ja-JP" altLang="en-US" sz="4400" b="1" dirty="0" smtClean="0">
                <a:solidFill>
                  <a:srgbClr val="008000"/>
                </a:solidFill>
              </a:rPr>
              <a:t>　ローカルフォルダー</a:t>
            </a:r>
            <a:r>
              <a:rPr lang="ja-JP" altLang="en-US" sz="2800" b="1" dirty="0" smtClean="0"/>
              <a:t>に追加したものが</a:t>
            </a:r>
            <a:endParaRPr lang="en-US" altLang="ja-JP" sz="2800" b="1" dirty="0" smtClean="0"/>
          </a:p>
          <a:p>
            <a:r>
              <a:rPr lang="ja-JP" altLang="en-US" sz="4400" b="1" dirty="0" smtClean="0"/>
              <a:t>　　　</a:t>
            </a:r>
            <a:r>
              <a:rPr lang="ja-JP" altLang="en-US" sz="4400" b="1" dirty="0" smtClean="0">
                <a:solidFill>
                  <a:srgbClr val="008000"/>
                </a:solidFill>
              </a:rPr>
              <a:t>クライアントソフト</a:t>
            </a:r>
            <a:r>
              <a:rPr lang="ja-JP" altLang="en-US" sz="2800" b="1" dirty="0" smtClean="0"/>
              <a:t>を通じて</a:t>
            </a:r>
            <a:endParaRPr lang="en-US" altLang="ja-JP" sz="2800" b="1" dirty="0" smtClean="0"/>
          </a:p>
          <a:p>
            <a:r>
              <a:rPr lang="ja-JP" altLang="en-US" sz="4400" b="1" dirty="0" smtClean="0"/>
              <a:t>　　　　　　</a:t>
            </a:r>
            <a:r>
              <a:rPr lang="en-US" altLang="ja-JP" sz="4400" b="1" dirty="0" err="1" smtClean="0">
                <a:solidFill>
                  <a:srgbClr val="FF6600"/>
                </a:solidFill>
              </a:rPr>
              <a:t>GitHub</a:t>
            </a:r>
            <a:r>
              <a:rPr lang="ja-JP" altLang="en-US" sz="4400" b="1" dirty="0" smtClean="0">
                <a:solidFill>
                  <a:srgbClr val="FF6600"/>
                </a:solidFill>
              </a:rPr>
              <a:t>にアップロード</a:t>
            </a:r>
            <a:r>
              <a:rPr lang="ja-JP" altLang="en-US" sz="2800" b="1" dirty="0" smtClean="0"/>
              <a:t>される！</a:t>
            </a:r>
            <a:endParaRPr lang="ja-JP" altLang="en-US" sz="2800" b="1" dirty="0"/>
          </a:p>
        </p:txBody>
      </p:sp>
      <p:sp>
        <p:nvSpPr>
          <p:cNvPr id="5" name="正方形/長方形 4"/>
          <p:cNvSpPr/>
          <p:nvPr/>
        </p:nvSpPr>
        <p:spPr>
          <a:xfrm>
            <a:off x="576246" y="515653"/>
            <a:ext cx="1738777" cy="523220"/>
          </a:xfrm>
          <a:prstGeom prst="rect">
            <a:avLst/>
          </a:prstGeom>
        </p:spPr>
        <p:txBody>
          <a:bodyPr wrap="none">
            <a:spAutoFit/>
          </a:bodyPr>
          <a:lstStyle/>
          <a:p>
            <a:r>
              <a:rPr lang="en-US" altLang="ja-JP" sz="2800" dirty="0" smtClean="0"/>
              <a:t>①</a:t>
            </a:r>
            <a:r>
              <a:rPr lang="ja-JP" altLang="en-US" sz="2800" dirty="0" smtClean="0"/>
              <a:t>の要点</a:t>
            </a:r>
            <a:endParaRPr lang="en-US" altLang="ja-JP" sz="2800" dirty="0" smtClean="0"/>
          </a:p>
        </p:txBody>
      </p:sp>
    </p:spTree>
    <p:extLst>
      <p:ext uri="{BB962C8B-B14F-4D97-AF65-F5344CB8AC3E}">
        <p14:creationId xmlns:p14="http://schemas.microsoft.com/office/powerpoint/2010/main" val="66234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655" y="2430957"/>
            <a:ext cx="9143999" cy="952500"/>
          </a:xfrm>
        </p:spPr>
        <p:txBody>
          <a:bodyPr>
            <a:noAutofit/>
          </a:bodyPr>
          <a:lstStyle/>
          <a:p>
            <a:r>
              <a:rPr lang="en-US" altLang="ja-JP" sz="7200" dirty="0" smtClean="0"/>
              <a:t>② </a:t>
            </a:r>
            <a:r>
              <a:rPr lang="en-US" altLang="ja-JP" sz="7200" dirty="0" err="1" smtClean="0"/>
              <a:t>GitHub</a:t>
            </a:r>
            <a:r>
              <a:rPr lang="ja-JP" altLang="en-US" sz="7200" dirty="0" smtClean="0"/>
              <a:t>に</a:t>
            </a:r>
            <a:r>
              <a:rPr lang="en-US" altLang="ja-JP" sz="7200" dirty="0" smtClean="0"/>
              <a:t>Cesium</a:t>
            </a:r>
            <a:r>
              <a:rPr lang="ja-JP" altLang="en-US" sz="7200" dirty="0" smtClean="0"/>
              <a:t>を</a:t>
            </a:r>
            <a:endParaRPr kumimoji="1" lang="ja-JP" altLang="en-US" sz="7200" dirty="0"/>
          </a:p>
        </p:txBody>
      </p:sp>
    </p:spTree>
    <p:extLst>
      <p:ext uri="{BB962C8B-B14F-4D97-AF65-F5344CB8AC3E}">
        <p14:creationId xmlns:p14="http://schemas.microsoft.com/office/powerpoint/2010/main" val="5948824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0"/>
            <a:ext cx="9144000" cy="5140990"/>
          </a:xfrm>
          <a:prstGeom prst="rect">
            <a:avLst/>
          </a:prstGeom>
          <a:ln>
            <a:solidFill>
              <a:srgbClr val="000000"/>
            </a:solidFill>
          </a:ln>
        </p:spPr>
      </p:pic>
      <p:sp>
        <p:nvSpPr>
          <p:cNvPr id="2" name="正方形/長方形 1"/>
          <p:cNvSpPr/>
          <p:nvPr/>
        </p:nvSpPr>
        <p:spPr>
          <a:xfrm>
            <a:off x="5544750" y="4771658"/>
            <a:ext cx="3599250" cy="369332"/>
          </a:xfrm>
          <a:prstGeom prst="rect">
            <a:avLst/>
          </a:prstGeom>
          <a:solidFill>
            <a:srgbClr val="FFFFFF"/>
          </a:solidFill>
        </p:spPr>
        <p:txBody>
          <a:bodyPr wrap="none">
            <a:spAutoFit/>
          </a:bodyPr>
          <a:lstStyle/>
          <a:p>
            <a:r>
              <a:rPr lang="en-US" altLang="ja-JP" dirty="0">
                <a:hlinkClick r:id="rId3"/>
              </a:rPr>
              <a:t>http://cesiumjs.org/</a:t>
            </a:r>
            <a:r>
              <a:rPr lang="en-US" altLang="ja-JP" dirty="0" smtClean="0">
                <a:hlinkClick r:id="rId3"/>
              </a:rPr>
              <a:t>downloads.html</a:t>
            </a:r>
            <a:endParaRPr lang="en-US" altLang="ja-JP" dirty="0" smtClean="0"/>
          </a:p>
        </p:txBody>
      </p:sp>
      <p:sp>
        <p:nvSpPr>
          <p:cNvPr id="4" name="テキスト ボックス 3"/>
          <p:cNvSpPr txBox="1"/>
          <p:nvPr/>
        </p:nvSpPr>
        <p:spPr>
          <a:xfrm>
            <a:off x="1676400" y="5282168"/>
            <a:ext cx="5659497" cy="369332"/>
          </a:xfrm>
          <a:prstGeom prst="rect">
            <a:avLst/>
          </a:prstGeom>
          <a:noFill/>
        </p:spPr>
        <p:txBody>
          <a:bodyPr wrap="none" rtlCol="0">
            <a:spAutoFit/>
          </a:bodyPr>
          <a:lstStyle/>
          <a:p>
            <a:r>
              <a:rPr kumimoji="1" lang="en-US" altLang="ja-JP" dirty="0" smtClean="0"/>
              <a:t>Cesium</a:t>
            </a:r>
            <a:r>
              <a:rPr lang="ja-JP" altLang="en-US" dirty="0" smtClean="0"/>
              <a:t>のホームページからダウンロードすることができる</a:t>
            </a:r>
            <a:endParaRPr kumimoji="1" lang="ja-JP" altLang="en-US" dirty="0"/>
          </a:p>
        </p:txBody>
      </p:sp>
    </p:spTree>
    <p:extLst>
      <p:ext uri="{BB962C8B-B14F-4D97-AF65-F5344CB8AC3E}">
        <p14:creationId xmlns:p14="http://schemas.microsoft.com/office/powerpoint/2010/main" val="8071727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9144000" cy="5140990"/>
          </a:xfrm>
          <a:prstGeom prst="rect">
            <a:avLst/>
          </a:prstGeom>
          <a:ln>
            <a:solidFill>
              <a:srgbClr val="000000"/>
            </a:solidFill>
          </a:ln>
        </p:spPr>
      </p:pic>
      <p:sp>
        <p:nvSpPr>
          <p:cNvPr id="3" name="テキスト ボックス 2"/>
          <p:cNvSpPr txBox="1"/>
          <p:nvPr/>
        </p:nvSpPr>
        <p:spPr>
          <a:xfrm>
            <a:off x="2166572" y="4743748"/>
            <a:ext cx="6977428" cy="369332"/>
          </a:xfrm>
          <a:prstGeom prst="rect">
            <a:avLst/>
          </a:prstGeom>
          <a:solidFill>
            <a:srgbClr val="FFFFFF">
              <a:alpha val="61000"/>
            </a:srgbClr>
          </a:solidFill>
        </p:spPr>
        <p:txBody>
          <a:bodyPr wrap="none" rtlCol="0">
            <a:spAutoFit/>
          </a:bodyPr>
          <a:lstStyle/>
          <a:p>
            <a:r>
              <a:rPr kumimoji="1" lang="ja-JP" altLang="en-US" dirty="0" smtClean="0"/>
              <a:t>今回はこちらを利用する </a:t>
            </a:r>
            <a:r>
              <a:rPr lang="en-US" altLang="ja-JP" dirty="0">
                <a:hlinkClick r:id="rId3"/>
              </a:rPr>
              <a:t>https://github.com/pjcozzi/cesium-starter-</a:t>
            </a:r>
            <a:r>
              <a:rPr lang="en-US" altLang="ja-JP" dirty="0" smtClean="0">
                <a:hlinkClick r:id="rId3"/>
              </a:rPr>
              <a:t>app</a:t>
            </a:r>
            <a:r>
              <a:rPr kumimoji="1" lang="ja-JP" altLang="en-US" dirty="0" smtClean="0"/>
              <a:t>　　</a:t>
            </a:r>
            <a:endParaRPr kumimoji="1" lang="ja-JP" altLang="en-US" dirty="0"/>
          </a:p>
        </p:txBody>
      </p:sp>
      <p:sp>
        <p:nvSpPr>
          <p:cNvPr id="4" name="テキスト ボックス 3"/>
          <p:cNvSpPr txBox="1"/>
          <p:nvPr/>
        </p:nvSpPr>
        <p:spPr>
          <a:xfrm>
            <a:off x="2730500" y="5257800"/>
            <a:ext cx="3206903" cy="369332"/>
          </a:xfrm>
          <a:prstGeom prst="rect">
            <a:avLst/>
          </a:prstGeom>
          <a:noFill/>
        </p:spPr>
        <p:txBody>
          <a:bodyPr wrap="none" rtlCol="0">
            <a:spAutoFit/>
          </a:bodyPr>
          <a:lstStyle/>
          <a:p>
            <a:r>
              <a:rPr kumimoji="1" lang="ja-JP" altLang="en-US" b="1" dirty="0" smtClean="0">
                <a:solidFill>
                  <a:srgbClr val="FF6600"/>
                </a:solidFill>
              </a:rPr>
              <a:t>「</a:t>
            </a:r>
            <a:r>
              <a:rPr kumimoji="1" lang="en-US" altLang="ja-JP" b="1" dirty="0" smtClean="0">
                <a:solidFill>
                  <a:srgbClr val="FF6600"/>
                </a:solidFill>
              </a:rPr>
              <a:t>Download</a:t>
            </a:r>
            <a:r>
              <a:rPr kumimoji="1" lang="ja-JP" altLang="en-US" b="1" dirty="0" smtClean="0">
                <a:solidFill>
                  <a:srgbClr val="FF6600"/>
                </a:solidFill>
              </a:rPr>
              <a:t> </a:t>
            </a:r>
            <a:r>
              <a:rPr kumimoji="1" lang="en-US" altLang="ja-JP" b="1" dirty="0" smtClean="0">
                <a:solidFill>
                  <a:srgbClr val="FF6600"/>
                </a:solidFill>
              </a:rPr>
              <a:t>ZIP</a:t>
            </a:r>
            <a:r>
              <a:rPr kumimoji="1" lang="ja-JP" altLang="en-US" b="1" dirty="0" smtClean="0">
                <a:solidFill>
                  <a:srgbClr val="FF6600"/>
                </a:solidFill>
              </a:rPr>
              <a:t>」</a:t>
            </a:r>
            <a:r>
              <a:rPr kumimoji="1" lang="en-US" altLang="ja-JP" b="1" dirty="0" smtClean="0">
                <a:solidFill>
                  <a:srgbClr val="FF6600"/>
                </a:solidFill>
              </a:rPr>
              <a:t> </a:t>
            </a:r>
            <a:r>
              <a:rPr kumimoji="1" lang="ja-JP" altLang="en-US" dirty="0" smtClean="0"/>
              <a:t>をクリックする</a:t>
            </a:r>
            <a:endParaRPr kumimoji="1" lang="en-US" altLang="ja-JP" dirty="0" smtClean="0"/>
          </a:p>
        </p:txBody>
      </p:sp>
      <p:sp>
        <p:nvSpPr>
          <p:cNvPr id="6" name="正方形/長方形 5"/>
          <p:cNvSpPr/>
          <p:nvPr/>
        </p:nvSpPr>
        <p:spPr>
          <a:xfrm>
            <a:off x="6692900" y="4308088"/>
            <a:ext cx="1143000" cy="225812"/>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5077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12700"/>
            <a:ext cx="9144000" cy="5168026"/>
          </a:xfrm>
          <a:prstGeom prst="rect">
            <a:avLst/>
          </a:prstGeom>
          <a:ln>
            <a:solidFill>
              <a:srgbClr val="000000"/>
            </a:solidFill>
          </a:ln>
        </p:spPr>
      </p:pic>
      <p:sp>
        <p:nvSpPr>
          <p:cNvPr id="3" name="正方形/長方形 2"/>
          <p:cNvSpPr/>
          <p:nvPr/>
        </p:nvSpPr>
        <p:spPr>
          <a:xfrm>
            <a:off x="4851400" y="536188"/>
            <a:ext cx="1143000" cy="822712"/>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1663700" y="5270500"/>
            <a:ext cx="5871958" cy="369332"/>
          </a:xfrm>
          <a:prstGeom prst="rect">
            <a:avLst/>
          </a:prstGeom>
          <a:noFill/>
        </p:spPr>
        <p:txBody>
          <a:bodyPr wrap="none" rtlCol="0">
            <a:spAutoFit/>
          </a:bodyPr>
          <a:lstStyle/>
          <a:p>
            <a:r>
              <a:rPr kumimoji="1" lang="ja-JP" altLang="en-US" dirty="0" smtClean="0"/>
              <a:t>解凍した</a:t>
            </a:r>
            <a:r>
              <a:rPr lang="ja-JP" altLang="en-US" b="1" dirty="0" smtClean="0">
                <a:solidFill>
                  <a:srgbClr val="FF6600"/>
                </a:solidFill>
              </a:rPr>
              <a:t>「</a:t>
            </a:r>
            <a:r>
              <a:rPr lang="en-US" altLang="ja-JP" b="1" dirty="0" smtClean="0">
                <a:solidFill>
                  <a:srgbClr val="FF6600"/>
                </a:solidFill>
              </a:rPr>
              <a:t>cesium</a:t>
            </a:r>
            <a:r>
              <a:rPr lang="en-US" altLang="ja-JP" b="1" dirty="0">
                <a:solidFill>
                  <a:srgbClr val="FF6600"/>
                </a:solidFill>
              </a:rPr>
              <a:t>-starter-</a:t>
            </a:r>
            <a:r>
              <a:rPr lang="en-US" altLang="ja-JP" b="1" dirty="0" smtClean="0">
                <a:solidFill>
                  <a:srgbClr val="FF6600"/>
                </a:solidFill>
              </a:rPr>
              <a:t>app</a:t>
            </a:r>
            <a:r>
              <a:rPr lang="ja-JP" altLang="en-US" b="1" dirty="0" smtClean="0">
                <a:solidFill>
                  <a:srgbClr val="FF6600"/>
                </a:solidFill>
              </a:rPr>
              <a:t>」</a:t>
            </a:r>
            <a:r>
              <a:rPr lang="ja-JP" altLang="en-US" b="1" dirty="0" smtClean="0"/>
              <a:t>をクリックし、中身を確認する</a:t>
            </a:r>
            <a:endParaRPr kumimoji="1" lang="ja-JP" altLang="en-US" b="1" dirty="0"/>
          </a:p>
        </p:txBody>
      </p:sp>
      <p:pic>
        <p:nvPicPr>
          <p:cNvPr id="5" name="図 4"/>
          <p:cNvPicPr>
            <a:picLocks noChangeAspect="1"/>
          </p:cNvPicPr>
          <p:nvPr/>
        </p:nvPicPr>
        <p:blipFill rotWithShape="1">
          <a:blip r:embed="rId3"/>
          <a:srcRect b="59865"/>
          <a:stretch/>
        </p:blipFill>
        <p:spPr>
          <a:xfrm>
            <a:off x="1265616" y="2273474"/>
            <a:ext cx="7562171" cy="1714326"/>
          </a:xfrm>
          <a:prstGeom prst="rect">
            <a:avLst/>
          </a:prstGeom>
          <a:ln>
            <a:solidFill>
              <a:srgbClr val="000000"/>
            </a:solidFill>
          </a:ln>
        </p:spPr>
      </p:pic>
      <p:cxnSp>
        <p:nvCxnSpPr>
          <p:cNvPr id="6" name="直線矢印コネクタ 5"/>
          <p:cNvCxnSpPr/>
          <p:nvPr/>
        </p:nvCxnSpPr>
        <p:spPr>
          <a:xfrm>
            <a:off x="5364848" y="1454638"/>
            <a:ext cx="5132" cy="630456"/>
          </a:xfrm>
          <a:prstGeom prst="straightConnector1">
            <a:avLst/>
          </a:prstGeom>
          <a:ln w="38100">
            <a:solidFill>
              <a:srgbClr val="FF6600"/>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38333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a:blip r:embed="rId2"/>
          <a:stretch>
            <a:fillRect/>
          </a:stretch>
        </p:blipFill>
        <p:spPr>
          <a:xfrm>
            <a:off x="0" y="0"/>
            <a:ext cx="9144000" cy="5206314"/>
          </a:xfrm>
          <a:prstGeom prst="rect">
            <a:avLst/>
          </a:prstGeom>
          <a:ln>
            <a:solidFill>
              <a:srgbClr val="000000"/>
            </a:solidFill>
          </a:ln>
        </p:spPr>
      </p:pic>
      <p:sp>
        <p:nvSpPr>
          <p:cNvPr id="2" name="テキスト ボックス 1"/>
          <p:cNvSpPr txBox="1"/>
          <p:nvPr/>
        </p:nvSpPr>
        <p:spPr>
          <a:xfrm>
            <a:off x="2247900" y="5307568"/>
            <a:ext cx="4015041" cy="369332"/>
          </a:xfrm>
          <a:prstGeom prst="rect">
            <a:avLst/>
          </a:prstGeom>
          <a:noFill/>
        </p:spPr>
        <p:txBody>
          <a:bodyPr wrap="none" rtlCol="0">
            <a:spAutoFit/>
          </a:bodyPr>
          <a:lstStyle/>
          <a:p>
            <a:r>
              <a:rPr lang="ja-JP" altLang="en-US" dirty="0" smtClean="0"/>
              <a:t>クライアントソフトを確認し、更新しておく</a:t>
            </a:r>
            <a:endParaRPr kumimoji="1" lang="ja-JP" altLang="en-US" dirty="0"/>
          </a:p>
        </p:txBody>
      </p:sp>
    </p:spTree>
    <p:extLst>
      <p:ext uri="{BB962C8B-B14F-4D97-AF65-F5344CB8AC3E}">
        <p14:creationId xmlns:p14="http://schemas.microsoft.com/office/powerpoint/2010/main" val="34997382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0"/>
            <a:ext cx="9144000" cy="5140990"/>
          </a:xfrm>
          <a:prstGeom prst="rect">
            <a:avLst/>
          </a:prstGeom>
          <a:ln>
            <a:solidFill>
              <a:srgbClr val="000000"/>
            </a:solidFill>
          </a:ln>
        </p:spPr>
      </p:pic>
      <p:sp>
        <p:nvSpPr>
          <p:cNvPr id="2" name="正方形/長方形 1"/>
          <p:cNvSpPr/>
          <p:nvPr/>
        </p:nvSpPr>
        <p:spPr>
          <a:xfrm>
            <a:off x="1092200" y="4712852"/>
            <a:ext cx="8001000" cy="369332"/>
          </a:xfrm>
          <a:prstGeom prst="rect">
            <a:avLst/>
          </a:prstGeom>
          <a:solidFill>
            <a:srgbClr val="FFFFFF">
              <a:alpha val="70000"/>
            </a:srgbClr>
          </a:solidFill>
        </p:spPr>
        <p:txBody>
          <a:bodyPr wrap="square">
            <a:spAutoFit/>
          </a:bodyPr>
          <a:lstStyle/>
          <a:p>
            <a:pPr algn="r"/>
            <a:r>
              <a:rPr lang="en-US" altLang="ja-JP" dirty="0">
                <a:hlinkClick r:id="rId3"/>
              </a:rPr>
              <a:t>http://sagara1020.github.io/cesium-tokyo/cesium-starter-app-master/</a:t>
            </a:r>
            <a:r>
              <a:rPr lang="en-US" altLang="ja-JP" dirty="0" smtClean="0">
                <a:hlinkClick r:id="rId3"/>
              </a:rPr>
              <a:t>index.html</a:t>
            </a:r>
            <a:endParaRPr lang="en-US" altLang="ja-JP" dirty="0" smtClean="0"/>
          </a:p>
        </p:txBody>
      </p:sp>
      <p:sp>
        <p:nvSpPr>
          <p:cNvPr id="4" name="テキスト ボックス 3"/>
          <p:cNvSpPr txBox="1"/>
          <p:nvPr/>
        </p:nvSpPr>
        <p:spPr>
          <a:xfrm>
            <a:off x="1943100" y="5276334"/>
            <a:ext cx="5255879" cy="369332"/>
          </a:xfrm>
          <a:prstGeom prst="rect">
            <a:avLst/>
          </a:prstGeom>
          <a:noFill/>
        </p:spPr>
        <p:txBody>
          <a:bodyPr wrap="none" rtlCol="0">
            <a:spAutoFit/>
          </a:bodyPr>
          <a:lstStyle/>
          <a:p>
            <a:r>
              <a:rPr kumimoji="1" lang="en-US" altLang="ja-JP" dirty="0" err="1" smtClean="0"/>
              <a:t>index.html</a:t>
            </a:r>
            <a:r>
              <a:rPr kumimoji="1" lang="ja-JP" altLang="en-US" dirty="0" smtClean="0"/>
              <a:t>にアクセスし、アップロード内容を確認する</a:t>
            </a:r>
            <a:endParaRPr kumimoji="1" lang="ja-JP" altLang="en-US" dirty="0"/>
          </a:p>
        </p:txBody>
      </p:sp>
    </p:spTree>
    <p:extLst>
      <p:ext uri="{BB962C8B-B14F-4D97-AF65-F5344CB8AC3E}">
        <p14:creationId xmlns:p14="http://schemas.microsoft.com/office/powerpoint/2010/main" val="6645599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alphaModFix amt="12000"/>
          </a:blip>
          <a:stretch>
            <a:fillRect/>
          </a:stretch>
        </p:blipFill>
        <p:spPr>
          <a:xfrm>
            <a:off x="0" y="199013"/>
            <a:ext cx="9144000" cy="5140990"/>
          </a:xfrm>
          <a:prstGeom prst="rect">
            <a:avLst/>
          </a:prstGeom>
        </p:spPr>
      </p:pic>
      <p:sp>
        <p:nvSpPr>
          <p:cNvPr id="4" name="正方形/長方形 3"/>
          <p:cNvSpPr/>
          <p:nvPr/>
        </p:nvSpPr>
        <p:spPr>
          <a:xfrm>
            <a:off x="0" y="1986841"/>
            <a:ext cx="9144000" cy="1631216"/>
          </a:xfrm>
          <a:prstGeom prst="rect">
            <a:avLst/>
          </a:prstGeom>
          <a:solidFill>
            <a:srgbClr val="FFFFFF">
              <a:alpha val="36000"/>
            </a:srgbClr>
          </a:solidFill>
        </p:spPr>
        <p:txBody>
          <a:bodyPr wrap="square">
            <a:spAutoFit/>
          </a:bodyPr>
          <a:lstStyle/>
          <a:p>
            <a:r>
              <a:rPr lang="ja-JP" altLang="en-US" sz="4400" b="1" dirty="0" smtClean="0">
                <a:solidFill>
                  <a:srgbClr val="008000"/>
                </a:solidFill>
              </a:rPr>
              <a:t>　</a:t>
            </a:r>
            <a:r>
              <a:rPr lang="en-US" altLang="ja-JP" sz="4400" b="1" dirty="0" smtClean="0">
                <a:solidFill>
                  <a:srgbClr val="008000"/>
                </a:solidFill>
              </a:rPr>
              <a:t>Cesium</a:t>
            </a:r>
            <a:r>
              <a:rPr lang="ja-JP" altLang="en-US" sz="2800" b="1" dirty="0" smtClean="0"/>
              <a:t>は、ダウンロードして</a:t>
            </a:r>
            <a:endParaRPr lang="en-US" altLang="ja-JP" sz="2800" b="1" dirty="0" smtClean="0"/>
          </a:p>
          <a:p>
            <a:r>
              <a:rPr lang="ja-JP" altLang="ja-JP" sz="2800" b="1" dirty="0"/>
              <a:t>　</a:t>
            </a:r>
            <a:r>
              <a:rPr lang="ja-JP" altLang="en-US" sz="2800" b="1" dirty="0" smtClean="0"/>
              <a:t>　　　　　ローカルフォルダーにいれるだけで</a:t>
            </a:r>
            <a:endParaRPr lang="en-US" altLang="ja-JP" sz="2800" b="1" dirty="0" smtClean="0"/>
          </a:p>
          <a:p>
            <a:r>
              <a:rPr lang="ja-JP" altLang="ja-JP" sz="2800" b="1" dirty="0"/>
              <a:t>　</a:t>
            </a:r>
            <a:r>
              <a:rPr lang="ja-JP" altLang="en-US" sz="2800" b="1" dirty="0" smtClean="0"/>
              <a:t>　　　　　　　　　　　　　　　　　　　　</a:t>
            </a:r>
            <a:r>
              <a:rPr lang="en-US" altLang="ja-JP" sz="2800" b="1" dirty="0" smtClean="0"/>
              <a:t>Web</a:t>
            </a:r>
            <a:r>
              <a:rPr lang="ja-JP" altLang="en-US" sz="2800" b="1" dirty="0" smtClean="0"/>
              <a:t>上で表示できる！</a:t>
            </a:r>
            <a:endParaRPr lang="ja-JP" altLang="en-US" sz="2800" b="1" dirty="0"/>
          </a:p>
        </p:txBody>
      </p:sp>
      <p:sp>
        <p:nvSpPr>
          <p:cNvPr id="5" name="正方形/長方形 4"/>
          <p:cNvSpPr/>
          <p:nvPr/>
        </p:nvSpPr>
        <p:spPr>
          <a:xfrm>
            <a:off x="576246" y="515653"/>
            <a:ext cx="1738777" cy="523220"/>
          </a:xfrm>
          <a:prstGeom prst="rect">
            <a:avLst/>
          </a:prstGeom>
        </p:spPr>
        <p:txBody>
          <a:bodyPr wrap="none">
            <a:spAutoFit/>
          </a:bodyPr>
          <a:lstStyle/>
          <a:p>
            <a:r>
              <a:rPr lang="en-US" altLang="ja-JP" sz="2800" dirty="0" smtClean="0"/>
              <a:t>②</a:t>
            </a:r>
            <a:r>
              <a:rPr lang="ja-JP" altLang="en-US" sz="2800" dirty="0" smtClean="0"/>
              <a:t>の要点</a:t>
            </a:r>
            <a:endParaRPr lang="en-US" altLang="ja-JP" sz="2800" dirty="0" smtClean="0"/>
          </a:p>
        </p:txBody>
      </p:sp>
    </p:spTree>
    <p:extLst>
      <p:ext uri="{BB962C8B-B14F-4D97-AF65-F5344CB8AC3E}">
        <p14:creationId xmlns:p14="http://schemas.microsoft.com/office/powerpoint/2010/main" val="23712695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655" y="3027857"/>
            <a:ext cx="9143999" cy="952500"/>
          </a:xfrm>
        </p:spPr>
        <p:txBody>
          <a:bodyPr>
            <a:noAutofit/>
          </a:bodyPr>
          <a:lstStyle/>
          <a:p>
            <a:r>
              <a:rPr lang="en-US" altLang="ja-JP" sz="7200" dirty="0" smtClean="0"/>
              <a:t>③Cesium</a:t>
            </a:r>
            <a:r>
              <a:rPr lang="ja-JP" altLang="en-US" sz="7200" dirty="0" smtClean="0"/>
              <a:t>編集入門</a:t>
            </a:r>
            <a:r>
              <a:rPr lang="en-US" altLang="ja-JP" sz="7200" dirty="0" smtClean="0"/>
              <a:t/>
            </a:r>
            <a:br>
              <a:rPr lang="en-US" altLang="ja-JP" sz="7200" dirty="0" smtClean="0"/>
            </a:br>
            <a:r>
              <a:rPr lang="ja-JP" altLang="en-US" sz="4000" dirty="0" smtClean="0"/>
              <a:t>・点線面を書く</a:t>
            </a:r>
            <a:r>
              <a:rPr lang="en-US" altLang="ja-JP" sz="4000" dirty="0" smtClean="0"/>
              <a:t/>
            </a:r>
            <a:br>
              <a:rPr lang="en-US" altLang="ja-JP" sz="4000" dirty="0" smtClean="0"/>
            </a:br>
            <a:r>
              <a:rPr lang="ja-JP" altLang="en-US" sz="4000" dirty="0" smtClean="0"/>
              <a:t>・視点を変える</a:t>
            </a:r>
            <a:r>
              <a:rPr lang="en-US" altLang="ja-JP" sz="4000" dirty="0" smtClean="0"/>
              <a:t/>
            </a:r>
            <a:br>
              <a:rPr lang="en-US" altLang="ja-JP" sz="4000" dirty="0" smtClean="0"/>
            </a:br>
            <a:endParaRPr kumimoji="1" lang="ja-JP" altLang="en-US" sz="7200" dirty="0"/>
          </a:p>
        </p:txBody>
      </p:sp>
    </p:spTree>
    <p:extLst>
      <p:ext uri="{BB962C8B-B14F-4D97-AF65-F5344CB8AC3E}">
        <p14:creationId xmlns:p14="http://schemas.microsoft.com/office/powerpoint/2010/main" val="31798459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44594" y="337011"/>
            <a:ext cx="4447187" cy="1023101"/>
          </a:xfrm>
          <a:prstGeom prst="rect">
            <a:avLst/>
          </a:prstGeom>
          <a:noFill/>
        </p:spPr>
        <p:txBody>
          <a:bodyPr wrap="square" rtlCol="0">
            <a:spAutoFit/>
          </a:bodyPr>
          <a:lstStyle/>
          <a:p>
            <a:pPr algn="ctr"/>
            <a:r>
              <a:rPr lang="ja-JP" altLang="en-US" sz="3024" dirty="0"/>
              <a:t>誰もが楽しめる地球儀</a:t>
            </a:r>
            <a:endParaRPr lang="en-US" altLang="ja-JP" sz="3024" dirty="0"/>
          </a:p>
          <a:p>
            <a:pPr algn="ctr"/>
            <a:r>
              <a:rPr lang="ja-JP" altLang="en-US" sz="3024" dirty="0"/>
              <a:t>～</a:t>
            </a:r>
            <a:r>
              <a:rPr lang="en-US" altLang="ja-JP" sz="3024" dirty="0"/>
              <a:t>Google Earth</a:t>
            </a:r>
            <a:r>
              <a:rPr lang="ja-JP" altLang="en-US" sz="3024" dirty="0"/>
              <a:t>～</a:t>
            </a:r>
          </a:p>
        </p:txBody>
      </p:sp>
      <p:pic>
        <p:nvPicPr>
          <p:cNvPr id="1026" name="Picture 2" descr="http://screenshots.softonic.jp/jp/scrn/41000/41959/google-earth-55.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5647" y="737358"/>
            <a:ext cx="1846754" cy="115422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61600" y="1529981"/>
            <a:ext cx="5530181" cy="4066370"/>
          </a:xfrm>
          <a:prstGeom prst="rect">
            <a:avLst/>
          </a:prstGeom>
          <a:noFill/>
        </p:spPr>
        <p:txBody>
          <a:bodyPr wrap="square" rtlCol="0">
            <a:spAutoFit/>
          </a:bodyPr>
          <a:lstStyle/>
          <a:p>
            <a:r>
              <a:rPr lang="en-US" altLang="ja-JP" sz="2400" dirty="0"/>
              <a:t>Google</a:t>
            </a:r>
            <a:r>
              <a:rPr lang="ja-JP" altLang="en-US" sz="2400" dirty="0"/>
              <a:t> </a:t>
            </a:r>
            <a:r>
              <a:rPr lang="en-US" altLang="ja-JP" sz="2400" dirty="0"/>
              <a:t>earth</a:t>
            </a:r>
            <a:r>
              <a:rPr lang="ja-JP" altLang="en-US" sz="2400" dirty="0"/>
              <a:t>　</a:t>
            </a:r>
            <a:r>
              <a:rPr lang="en-US" altLang="ja-JP" sz="2400" dirty="0"/>
              <a:t>Pro</a:t>
            </a:r>
            <a:r>
              <a:rPr lang="ja-JP" altLang="en-US" sz="2400" dirty="0"/>
              <a:t>が無償となり</a:t>
            </a:r>
            <a:r>
              <a:rPr lang="ja-JP" altLang="en-US" sz="2400" dirty="0" smtClean="0"/>
              <a:t>、</a:t>
            </a:r>
            <a:endParaRPr lang="en-US" altLang="ja-JP" sz="2400" dirty="0" smtClean="0"/>
          </a:p>
          <a:p>
            <a:r>
              <a:rPr lang="ja-JP" altLang="en-US" sz="2400" dirty="0" smtClean="0"/>
              <a:t>高度</a:t>
            </a:r>
            <a:r>
              <a:rPr lang="ja-JP" altLang="en-US" sz="2400" dirty="0"/>
              <a:t>な機能も無料で使えるようになった</a:t>
            </a:r>
            <a:endParaRPr lang="en-US" altLang="ja-JP" sz="2400" dirty="0"/>
          </a:p>
          <a:p>
            <a:endParaRPr lang="en-US" altLang="ja-JP" sz="1512" dirty="0"/>
          </a:p>
          <a:p>
            <a:endParaRPr lang="en-US" altLang="ja-JP" sz="1512" dirty="0"/>
          </a:p>
          <a:p>
            <a:endParaRPr lang="en-US" altLang="ja-JP" sz="2000" dirty="0"/>
          </a:p>
          <a:p>
            <a:r>
              <a:rPr lang="ja-JP" altLang="en-US" sz="2000" dirty="0"/>
              <a:t>・・・しかし</a:t>
            </a:r>
            <a:endParaRPr lang="en-US" altLang="ja-JP" sz="2000" dirty="0"/>
          </a:p>
          <a:p>
            <a:endParaRPr lang="en-US" altLang="ja-JP" sz="2000" dirty="0"/>
          </a:p>
          <a:p>
            <a:endParaRPr lang="en-US" altLang="ja-JP" sz="2000" dirty="0"/>
          </a:p>
          <a:p>
            <a:endParaRPr lang="en-US" altLang="ja-JP" sz="2000" dirty="0"/>
          </a:p>
          <a:p>
            <a:r>
              <a:rPr lang="en-US" altLang="ja-JP" sz="2000" dirty="0"/>
              <a:t>2015</a:t>
            </a:r>
            <a:r>
              <a:rPr lang="ja-JP" altLang="en-US" sz="2000" dirty="0"/>
              <a:t>年　</a:t>
            </a:r>
            <a:r>
              <a:rPr lang="en-US" altLang="ja-JP" sz="2000" dirty="0"/>
              <a:t>12</a:t>
            </a:r>
            <a:r>
              <a:rPr lang="ja-JP" altLang="en-US" sz="2000" dirty="0"/>
              <a:t>月　</a:t>
            </a:r>
            <a:endParaRPr lang="en-US" altLang="ja-JP" sz="2000" dirty="0"/>
          </a:p>
          <a:p>
            <a:r>
              <a:rPr lang="en-US" altLang="ja-JP" sz="2000" dirty="0"/>
              <a:t>Google Earth API</a:t>
            </a:r>
            <a:r>
              <a:rPr lang="ja-JP" altLang="en-US" sz="2000" dirty="0"/>
              <a:t>廃止</a:t>
            </a:r>
            <a:endParaRPr lang="en-US" altLang="ja-JP" sz="2000" dirty="0"/>
          </a:p>
          <a:p>
            <a:endParaRPr lang="en-US" altLang="ja-JP" sz="2000" dirty="0"/>
          </a:p>
          <a:p>
            <a:r>
              <a:rPr lang="en-US" altLang="ja-JP" sz="2000" dirty="0"/>
              <a:t>Web</a:t>
            </a:r>
            <a:r>
              <a:rPr lang="ja-JP" altLang="en-US" sz="2000" dirty="0" err="1"/>
              <a:t>での</a:t>
            </a:r>
            <a:r>
              <a:rPr lang="en-US" altLang="ja-JP" sz="2000" dirty="0"/>
              <a:t>3D</a:t>
            </a:r>
            <a:r>
              <a:rPr lang="ja-JP" altLang="en-US" sz="2000" dirty="0"/>
              <a:t>地球儀が見れなく</a:t>
            </a:r>
            <a:r>
              <a:rPr lang="ja-JP" altLang="en-US" sz="2000" dirty="0" smtClean="0"/>
              <a:t>なる</a:t>
            </a:r>
            <a:endParaRPr lang="en-US" altLang="ja-JP" sz="2000" dirty="0"/>
          </a:p>
        </p:txBody>
      </p:sp>
      <p:pic>
        <p:nvPicPr>
          <p:cNvPr id="3" name="図 2" descr="スクリーンショット 2015-09-19 12.43.1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4959" y="2810164"/>
            <a:ext cx="4021375" cy="2555717"/>
          </a:xfrm>
          <a:prstGeom prst="rect">
            <a:avLst/>
          </a:prstGeom>
        </p:spPr>
      </p:pic>
    </p:spTree>
    <p:extLst>
      <p:ext uri="{BB962C8B-B14F-4D97-AF65-F5344CB8AC3E}">
        <p14:creationId xmlns:p14="http://schemas.microsoft.com/office/powerpoint/2010/main" val="16397193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animEffect transition="in" filter="fade">
                                      <p:cBhvr>
                                        <p:cTn id="17" dur="500"/>
                                        <p:tgtEl>
                                          <p:spTgt spid="4">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9" end="9"/>
                                            </p:txEl>
                                          </p:spTgt>
                                        </p:tgtEl>
                                        <p:attrNameLst>
                                          <p:attrName>style.visibility</p:attrName>
                                        </p:attrNameLst>
                                      </p:cBhvr>
                                      <p:to>
                                        <p:strVal val="visible"/>
                                      </p:to>
                                    </p:set>
                                    <p:animEffect transition="in" filter="fade">
                                      <p:cBhvr>
                                        <p:cTn id="22" dur="500"/>
                                        <p:tgtEl>
                                          <p:spTgt spid="4">
                                            <p:txEl>
                                              <p:pRg st="9" end="9"/>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animEffect transition="in" filter="fade">
                                      <p:cBhvr>
                                        <p:cTn id="25" dur="500"/>
                                        <p:tgtEl>
                                          <p:spTgt spid="4">
                                            <p:txEl>
                                              <p:pRg st="10" end="1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12" end="12"/>
                                            </p:txEl>
                                          </p:spTgt>
                                        </p:tgtEl>
                                        <p:attrNameLst>
                                          <p:attrName>style.visibility</p:attrName>
                                        </p:attrNameLst>
                                      </p:cBhvr>
                                      <p:to>
                                        <p:strVal val="visible"/>
                                      </p:to>
                                    </p:set>
                                    <p:animEffect transition="in" filter="fade">
                                      <p:cBhvr>
                                        <p:cTn id="28" dur="500"/>
                                        <p:tgtEl>
                                          <p:spTgt spid="4">
                                            <p:txEl>
                                              <p:pRg st="12" end="1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r="1001" b="11779"/>
          <a:stretch/>
        </p:blipFill>
        <p:spPr>
          <a:xfrm>
            <a:off x="-1" y="-1"/>
            <a:ext cx="9144001" cy="5041901"/>
          </a:xfrm>
          <a:prstGeom prst="rect">
            <a:avLst/>
          </a:prstGeom>
          <a:ln>
            <a:solidFill>
              <a:srgbClr val="000000"/>
            </a:solidFill>
          </a:ln>
        </p:spPr>
      </p:pic>
      <p:sp>
        <p:nvSpPr>
          <p:cNvPr id="3" name="テキスト ボックス 2"/>
          <p:cNvSpPr txBox="1"/>
          <p:nvPr/>
        </p:nvSpPr>
        <p:spPr>
          <a:xfrm>
            <a:off x="1580878" y="5195683"/>
            <a:ext cx="5945107" cy="369332"/>
          </a:xfrm>
          <a:prstGeom prst="rect">
            <a:avLst/>
          </a:prstGeom>
          <a:noFill/>
        </p:spPr>
        <p:txBody>
          <a:bodyPr wrap="none" rtlCol="0">
            <a:spAutoFit/>
          </a:bodyPr>
          <a:lstStyle/>
          <a:p>
            <a:r>
              <a:rPr kumimoji="1" lang="en-US" altLang="ja-JP" dirty="0" smtClean="0"/>
              <a:t>Source</a:t>
            </a:r>
            <a:r>
              <a:rPr lang="ja-JP" altLang="en-US" dirty="0" smtClean="0"/>
              <a:t>を開き、</a:t>
            </a:r>
            <a:r>
              <a:rPr lang="ja-JP" altLang="en-US" b="1" dirty="0" smtClean="0">
                <a:solidFill>
                  <a:srgbClr val="FF6600"/>
                </a:solidFill>
              </a:rPr>
              <a:t>「</a:t>
            </a:r>
            <a:r>
              <a:rPr lang="en-US" altLang="ja-JP" b="1" dirty="0" err="1" smtClean="0">
                <a:solidFill>
                  <a:srgbClr val="FF6600"/>
                </a:solidFill>
              </a:rPr>
              <a:t>App.js</a:t>
            </a:r>
            <a:r>
              <a:rPr lang="ja-JP" altLang="en-US" b="1" dirty="0" smtClean="0">
                <a:solidFill>
                  <a:srgbClr val="FF6600"/>
                </a:solidFill>
              </a:rPr>
              <a:t>」</a:t>
            </a:r>
            <a:r>
              <a:rPr lang="ja-JP" altLang="en-US" dirty="0" smtClean="0"/>
              <a:t>をテキストエディタで</a:t>
            </a:r>
            <a:r>
              <a:rPr lang="ja-JP" altLang="en-US" dirty="0" smtClean="0"/>
              <a:t>開く</a:t>
            </a:r>
            <a:r>
              <a:rPr lang="ja-JP" altLang="en-US" dirty="0" smtClean="0"/>
              <a:t>（本来は</a:t>
            </a:r>
            <a:r>
              <a:rPr lang="en-US" altLang="ja-JP" dirty="0" smtClean="0"/>
              <a:t>…</a:t>
            </a:r>
            <a:r>
              <a:rPr lang="ja-JP" altLang="en-US" dirty="0" smtClean="0"/>
              <a:t>。）</a:t>
            </a:r>
            <a:endParaRPr kumimoji="1" lang="ja-JP" altLang="en-US" dirty="0"/>
          </a:p>
        </p:txBody>
      </p:sp>
      <p:pic>
        <p:nvPicPr>
          <p:cNvPr id="4" name="図 3"/>
          <p:cNvPicPr>
            <a:picLocks noChangeAspect="1"/>
          </p:cNvPicPr>
          <p:nvPr/>
        </p:nvPicPr>
        <p:blipFill rotWithShape="1">
          <a:blip r:embed="rId3"/>
          <a:srcRect l="23234" t="4748" r="14782" b="69140"/>
          <a:stretch/>
        </p:blipFill>
        <p:spPr>
          <a:xfrm>
            <a:off x="1422400" y="2794000"/>
            <a:ext cx="7493986" cy="1638300"/>
          </a:xfrm>
          <a:prstGeom prst="rect">
            <a:avLst/>
          </a:prstGeom>
        </p:spPr>
      </p:pic>
      <p:sp>
        <p:nvSpPr>
          <p:cNvPr id="5" name="正方形/長方形 4"/>
          <p:cNvSpPr/>
          <p:nvPr/>
        </p:nvSpPr>
        <p:spPr>
          <a:xfrm>
            <a:off x="4175304" y="4672568"/>
            <a:ext cx="4565410" cy="369332"/>
          </a:xfrm>
          <a:prstGeom prst="rect">
            <a:avLst/>
          </a:prstGeom>
        </p:spPr>
        <p:txBody>
          <a:bodyPr wrap="none">
            <a:spAutoFit/>
          </a:bodyPr>
          <a:lstStyle/>
          <a:p>
            <a:r>
              <a:rPr lang="en-US" altLang="ja-JP" dirty="0">
                <a:hlinkClick r:id="rId4"/>
              </a:rPr>
              <a:t>https://github.com/pjcozzi/cesium-starter-app</a:t>
            </a:r>
            <a:endParaRPr lang="ja-JP" altLang="en-US" dirty="0"/>
          </a:p>
        </p:txBody>
      </p:sp>
    </p:spTree>
    <p:extLst>
      <p:ext uri="{BB962C8B-B14F-4D97-AF65-F5344CB8AC3E}">
        <p14:creationId xmlns:p14="http://schemas.microsoft.com/office/powerpoint/2010/main" val="243325293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rotWithShape="1">
          <a:blip r:embed="rId2"/>
          <a:srcRect r="1001" b="11779"/>
          <a:stretch/>
        </p:blipFill>
        <p:spPr>
          <a:xfrm>
            <a:off x="-1" y="-1"/>
            <a:ext cx="9144001" cy="5041901"/>
          </a:xfrm>
          <a:prstGeom prst="rect">
            <a:avLst/>
          </a:prstGeom>
          <a:ln>
            <a:solidFill>
              <a:srgbClr val="000000"/>
            </a:solidFill>
          </a:ln>
        </p:spPr>
      </p:pic>
      <p:sp>
        <p:nvSpPr>
          <p:cNvPr id="3" name="テキスト ボックス 2"/>
          <p:cNvSpPr txBox="1"/>
          <p:nvPr/>
        </p:nvSpPr>
        <p:spPr>
          <a:xfrm>
            <a:off x="2184400" y="5207000"/>
            <a:ext cx="4726587" cy="369332"/>
          </a:xfrm>
          <a:prstGeom prst="rect">
            <a:avLst/>
          </a:prstGeom>
          <a:noFill/>
        </p:spPr>
        <p:txBody>
          <a:bodyPr wrap="none" rtlCol="0">
            <a:spAutoFit/>
          </a:bodyPr>
          <a:lstStyle/>
          <a:p>
            <a:r>
              <a:rPr kumimoji="1" lang="en-US" altLang="ja-JP" dirty="0" smtClean="0"/>
              <a:t>Source</a:t>
            </a:r>
            <a:r>
              <a:rPr lang="ja-JP" altLang="en-US" dirty="0" smtClean="0"/>
              <a:t>を開き、</a:t>
            </a:r>
            <a:r>
              <a:rPr lang="ja-JP" altLang="en-US" b="1" dirty="0" smtClean="0">
                <a:solidFill>
                  <a:srgbClr val="FF6600"/>
                </a:solidFill>
              </a:rPr>
              <a:t>「</a:t>
            </a:r>
            <a:r>
              <a:rPr lang="en-US" altLang="ja-JP" b="1" dirty="0" err="1" smtClean="0">
                <a:solidFill>
                  <a:srgbClr val="FF6600"/>
                </a:solidFill>
              </a:rPr>
              <a:t>App.js</a:t>
            </a:r>
            <a:r>
              <a:rPr lang="ja-JP" altLang="en-US" b="1" dirty="0" smtClean="0">
                <a:solidFill>
                  <a:srgbClr val="FF6600"/>
                </a:solidFill>
              </a:rPr>
              <a:t>」</a:t>
            </a:r>
            <a:r>
              <a:rPr lang="ja-JP" altLang="en-US" dirty="0" smtClean="0"/>
              <a:t>をテキストエディタで開く</a:t>
            </a:r>
            <a:endParaRPr kumimoji="1" lang="ja-JP" altLang="en-US" dirty="0"/>
          </a:p>
        </p:txBody>
      </p:sp>
      <p:pic>
        <p:nvPicPr>
          <p:cNvPr id="6" name="図 5"/>
          <p:cNvPicPr>
            <a:picLocks noChangeAspect="1"/>
          </p:cNvPicPr>
          <p:nvPr/>
        </p:nvPicPr>
        <p:blipFill>
          <a:blip r:embed="rId3"/>
          <a:stretch>
            <a:fillRect/>
          </a:stretch>
        </p:blipFill>
        <p:spPr>
          <a:xfrm>
            <a:off x="1982898" y="2570624"/>
            <a:ext cx="6727382" cy="1633130"/>
          </a:xfrm>
          <a:prstGeom prst="rect">
            <a:avLst/>
          </a:prstGeom>
        </p:spPr>
      </p:pic>
      <p:sp>
        <p:nvSpPr>
          <p:cNvPr id="5" name="テキスト ボックス 4"/>
          <p:cNvSpPr txBox="1"/>
          <p:nvPr/>
        </p:nvSpPr>
        <p:spPr>
          <a:xfrm>
            <a:off x="5431856" y="3649756"/>
            <a:ext cx="2958262" cy="369332"/>
          </a:xfrm>
          <a:prstGeom prst="rect">
            <a:avLst/>
          </a:prstGeom>
          <a:noFill/>
        </p:spPr>
        <p:txBody>
          <a:bodyPr wrap="none" rtlCol="0">
            <a:spAutoFit/>
          </a:bodyPr>
          <a:lstStyle/>
          <a:p>
            <a:r>
              <a:rPr kumimoji="1" lang="ja-JP" altLang="en-US" dirty="0" smtClean="0">
                <a:solidFill>
                  <a:srgbClr val="FFFF00"/>
                </a:solidFill>
              </a:rPr>
              <a:t>ビューワーを読み込むコード</a:t>
            </a:r>
            <a:endParaRPr kumimoji="1" lang="ja-JP" altLang="en-US" dirty="0">
              <a:solidFill>
                <a:srgbClr val="FFFF00"/>
              </a:solidFill>
            </a:endParaRPr>
          </a:p>
        </p:txBody>
      </p:sp>
    </p:spTree>
    <p:extLst>
      <p:ext uri="{BB962C8B-B14F-4D97-AF65-F5344CB8AC3E}">
        <p14:creationId xmlns:p14="http://schemas.microsoft.com/office/powerpoint/2010/main" val="11362933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2182043"/>
            <a:ext cx="9144000" cy="2554545"/>
          </a:xfrm>
          <a:prstGeom prst="rect">
            <a:avLst/>
          </a:prstGeom>
          <a:solidFill>
            <a:srgbClr val="000000"/>
          </a:solidFill>
        </p:spPr>
        <p:txBody>
          <a:bodyPr wrap="square">
            <a:spAutoFit/>
          </a:bodyPr>
          <a:lstStyle/>
          <a:p>
            <a:r>
              <a:rPr lang="en-US" altLang="ja-JP" sz="1600" dirty="0">
                <a:solidFill>
                  <a:srgbClr val="FFFFFF"/>
                </a:solidFill>
              </a:rPr>
              <a:t>//add a point</a:t>
            </a:r>
          </a:p>
          <a:p>
            <a:r>
              <a:rPr lang="en-US" altLang="ja-JP" sz="1600" dirty="0" err="1">
                <a:solidFill>
                  <a:srgbClr val="FFFFFF"/>
                </a:solidFill>
              </a:rPr>
              <a:t>var</a:t>
            </a:r>
            <a:r>
              <a:rPr lang="en-US" altLang="ja-JP" sz="1600" dirty="0">
                <a:solidFill>
                  <a:srgbClr val="FFFFFF"/>
                </a:solidFill>
              </a:rPr>
              <a:t> point = </a:t>
            </a:r>
            <a:r>
              <a:rPr lang="en-US" altLang="ja-JP" sz="1600" dirty="0" err="1">
                <a:solidFill>
                  <a:srgbClr val="FFFFFF"/>
                </a:solidFill>
              </a:rPr>
              <a:t>viewer.entities</a:t>
            </a:r>
            <a:r>
              <a:rPr lang="en-US" altLang="ja-JP" sz="1600" dirty="0">
                <a:solidFill>
                  <a:srgbClr val="FFFFFF"/>
                </a:solidFill>
              </a:rPr>
              <a:t>;</a:t>
            </a:r>
          </a:p>
          <a:p>
            <a:endParaRPr lang="en-US" altLang="ja-JP" sz="1600" dirty="0">
              <a:solidFill>
                <a:srgbClr val="FFFFFF"/>
              </a:solidFill>
            </a:endParaRPr>
          </a:p>
          <a:p>
            <a:r>
              <a:rPr lang="en-US" altLang="ja-JP" sz="1600" dirty="0" err="1">
                <a:solidFill>
                  <a:srgbClr val="FFFFFF"/>
                </a:solidFill>
              </a:rPr>
              <a:t>point.add</a:t>
            </a:r>
            <a:r>
              <a:rPr lang="en-US" altLang="ja-JP" sz="1600" dirty="0">
                <a:solidFill>
                  <a:srgbClr val="FFFFFF"/>
                </a:solidFill>
              </a:rPr>
              <a:t>({</a:t>
            </a:r>
          </a:p>
          <a:p>
            <a:r>
              <a:rPr lang="en-US" altLang="ja-JP" sz="1600" dirty="0">
                <a:solidFill>
                  <a:srgbClr val="FFFFFF"/>
                </a:solidFill>
              </a:rPr>
              <a:t>        position : Cesium.Cartesian3.fromDegrees(-75.59777, 40.03883),</a:t>
            </a:r>
          </a:p>
          <a:p>
            <a:r>
              <a:rPr lang="en-US" altLang="ja-JP" sz="1600" dirty="0">
                <a:solidFill>
                  <a:srgbClr val="FFFFFF"/>
                </a:solidFill>
              </a:rPr>
              <a:t>        point : {</a:t>
            </a:r>
          </a:p>
          <a:p>
            <a:r>
              <a:rPr lang="en-US" altLang="ja-JP" sz="1600" dirty="0">
                <a:solidFill>
                  <a:srgbClr val="FFFFFF"/>
                </a:solidFill>
              </a:rPr>
              <a:t>            </a:t>
            </a:r>
            <a:r>
              <a:rPr lang="en-US" altLang="ja-JP" sz="1600" dirty="0" err="1">
                <a:solidFill>
                  <a:srgbClr val="FFFFFF"/>
                </a:solidFill>
              </a:rPr>
              <a:t>pixelSize</a:t>
            </a:r>
            <a:r>
              <a:rPr lang="en-US" altLang="ja-JP" sz="1600" dirty="0">
                <a:solidFill>
                  <a:srgbClr val="FFFFFF"/>
                </a:solidFill>
              </a:rPr>
              <a:t> : 10,</a:t>
            </a:r>
          </a:p>
          <a:p>
            <a:r>
              <a:rPr lang="en-US" altLang="ja-JP" sz="1600" dirty="0">
                <a:solidFill>
                  <a:srgbClr val="FFFFFF"/>
                </a:solidFill>
              </a:rPr>
              <a:t>            color : </a:t>
            </a:r>
            <a:r>
              <a:rPr lang="en-US" altLang="ja-JP" sz="1600" dirty="0" err="1">
                <a:solidFill>
                  <a:srgbClr val="FFFFFF"/>
                </a:solidFill>
              </a:rPr>
              <a:t>Cesium.Color.YELLOW</a:t>
            </a:r>
            <a:endParaRPr lang="en-US" altLang="ja-JP" sz="1600" dirty="0">
              <a:solidFill>
                <a:srgbClr val="FFFFFF"/>
              </a:solidFill>
            </a:endParaRPr>
          </a:p>
          <a:p>
            <a:r>
              <a:rPr lang="en-US" altLang="ja-JP" sz="1600" dirty="0">
                <a:solidFill>
                  <a:srgbClr val="FFFFFF"/>
                </a:solidFill>
              </a:rPr>
              <a:t>    }</a:t>
            </a:r>
          </a:p>
          <a:p>
            <a:r>
              <a:rPr lang="en-US" altLang="ja-JP" sz="1600" dirty="0">
                <a:solidFill>
                  <a:srgbClr val="FFFFFF"/>
                </a:solidFill>
              </a:rPr>
              <a:t>});</a:t>
            </a:r>
            <a:endParaRPr lang="ja-JP" altLang="en-US" sz="1600" dirty="0">
              <a:solidFill>
                <a:srgbClr val="FFFFFF"/>
              </a:solidFill>
            </a:endParaRPr>
          </a:p>
        </p:txBody>
      </p:sp>
      <p:cxnSp>
        <p:nvCxnSpPr>
          <p:cNvPr id="4" name="直線矢印コネクタ 3"/>
          <p:cNvCxnSpPr/>
          <p:nvPr/>
        </p:nvCxnSpPr>
        <p:spPr>
          <a:xfrm flipV="1">
            <a:off x="4648200" y="1779373"/>
            <a:ext cx="0" cy="9895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6" name="テキスト ボックス 5"/>
          <p:cNvSpPr txBox="1"/>
          <p:nvPr/>
        </p:nvSpPr>
        <p:spPr>
          <a:xfrm>
            <a:off x="1042711" y="4899104"/>
            <a:ext cx="6941023" cy="369332"/>
          </a:xfrm>
          <a:prstGeom prst="rect">
            <a:avLst/>
          </a:prstGeom>
          <a:noFill/>
        </p:spPr>
        <p:txBody>
          <a:bodyPr wrap="none" rtlCol="0">
            <a:spAutoFit/>
          </a:bodyPr>
          <a:lstStyle/>
          <a:p>
            <a:r>
              <a:rPr lang="ja-JP" altLang="en-US" dirty="0" smtClean="0"/>
              <a:t>ポイント</a:t>
            </a:r>
            <a:r>
              <a:rPr kumimoji="1" lang="ja-JP" altLang="en-US" dirty="0" smtClean="0"/>
              <a:t>を追加する：</a:t>
            </a:r>
            <a:r>
              <a:rPr lang="ja-JP" altLang="ja-JP" dirty="0" smtClean="0"/>
              <a:t>p</a:t>
            </a:r>
            <a:r>
              <a:rPr lang="en-US" altLang="ja-JP" dirty="0" err="1" smtClean="0"/>
              <a:t>oint</a:t>
            </a:r>
            <a:r>
              <a:rPr lang="ja-JP" altLang="en-US" dirty="0" smtClean="0"/>
              <a:t> </a:t>
            </a:r>
            <a:r>
              <a:rPr kumimoji="1" lang="ja-JP" altLang="en-US" dirty="0" smtClean="0"/>
              <a:t>とへいう変数を設定し、色や位置を設定する</a:t>
            </a:r>
            <a:endParaRPr kumimoji="1" lang="ja-JP" altLang="en-US" dirty="0"/>
          </a:p>
        </p:txBody>
      </p:sp>
      <p:sp>
        <p:nvSpPr>
          <p:cNvPr id="7" name="正方形/長方形 6"/>
          <p:cNvSpPr/>
          <p:nvPr/>
        </p:nvSpPr>
        <p:spPr>
          <a:xfrm>
            <a:off x="5916284" y="3124659"/>
            <a:ext cx="1316962"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緯度経度</a:t>
            </a:r>
            <a:endParaRPr lang="ja-JP" altLang="en-US" dirty="0">
              <a:solidFill>
                <a:srgbClr val="FFFF00"/>
              </a:solidFill>
            </a:endParaRPr>
          </a:p>
        </p:txBody>
      </p:sp>
      <p:sp>
        <p:nvSpPr>
          <p:cNvPr id="8" name="正方形/長方形 7"/>
          <p:cNvSpPr/>
          <p:nvPr/>
        </p:nvSpPr>
        <p:spPr>
          <a:xfrm>
            <a:off x="1861872" y="3600908"/>
            <a:ext cx="2027493"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ポイントのサイズ</a:t>
            </a:r>
            <a:endParaRPr lang="ja-JP" altLang="en-US" dirty="0">
              <a:solidFill>
                <a:srgbClr val="FFFF00"/>
              </a:solidFill>
            </a:endParaRPr>
          </a:p>
        </p:txBody>
      </p:sp>
      <p:sp>
        <p:nvSpPr>
          <p:cNvPr id="9" name="正方形/長方形 8"/>
          <p:cNvSpPr/>
          <p:nvPr/>
        </p:nvSpPr>
        <p:spPr>
          <a:xfrm>
            <a:off x="3109043" y="3907685"/>
            <a:ext cx="1614520"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ポイントの色</a:t>
            </a:r>
            <a:endParaRPr lang="ja-JP" altLang="en-US" dirty="0">
              <a:solidFill>
                <a:srgbClr val="FFFF00"/>
              </a:solidFill>
            </a:endParaRPr>
          </a:p>
        </p:txBody>
      </p:sp>
      <p:pic>
        <p:nvPicPr>
          <p:cNvPr id="10" name="図 9"/>
          <p:cNvPicPr>
            <a:picLocks noChangeAspect="1"/>
          </p:cNvPicPr>
          <p:nvPr/>
        </p:nvPicPr>
        <p:blipFill>
          <a:blip r:embed="rId2"/>
          <a:stretch>
            <a:fillRect/>
          </a:stretch>
        </p:blipFill>
        <p:spPr>
          <a:xfrm>
            <a:off x="0" y="5170"/>
            <a:ext cx="6727382" cy="1633130"/>
          </a:xfrm>
          <a:prstGeom prst="rect">
            <a:avLst/>
          </a:prstGeom>
        </p:spPr>
      </p:pic>
      <p:sp>
        <p:nvSpPr>
          <p:cNvPr id="5" name="テキスト ボックス 4"/>
          <p:cNvSpPr txBox="1"/>
          <p:nvPr/>
        </p:nvSpPr>
        <p:spPr>
          <a:xfrm>
            <a:off x="2724949" y="997135"/>
            <a:ext cx="3038512" cy="369332"/>
          </a:xfrm>
          <a:prstGeom prst="rect">
            <a:avLst/>
          </a:prstGeom>
          <a:solidFill>
            <a:srgbClr val="FFFFFF">
              <a:alpha val="17000"/>
            </a:srgbClr>
          </a:solidFill>
        </p:spPr>
        <p:txBody>
          <a:bodyPr wrap="none" rtlCol="0">
            <a:spAutoFit/>
          </a:bodyPr>
          <a:lstStyle/>
          <a:p>
            <a:r>
              <a:rPr kumimoji="1" lang="ja-JP" altLang="en-US" dirty="0" smtClean="0">
                <a:solidFill>
                  <a:schemeClr val="bg1"/>
                </a:solidFill>
              </a:rPr>
              <a:t>ここに下のコードを貼り付ける</a:t>
            </a:r>
            <a:endParaRPr kumimoji="1" lang="ja-JP" altLang="en-US" dirty="0">
              <a:solidFill>
                <a:schemeClr val="bg1"/>
              </a:solidFill>
            </a:endParaRPr>
          </a:p>
        </p:txBody>
      </p:sp>
    </p:spTree>
    <p:extLst>
      <p:ext uri="{BB962C8B-B14F-4D97-AF65-F5344CB8AC3E}">
        <p14:creationId xmlns:p14="http://schemas.microsoft.com/office/powerpoint/2010/main" val="40070863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p:cNvPicPr>
            <a:picLocks noChangeAspect="1"/>
          </p:cNvPicPr>
          <p:nvPr/>
        </p:nvPicPr>
        <p:blipFill>
          <a:blip r:embed="rId2"/>
          <a:stretch>
            <a:fillRect/>
          </a:stretch>
        </p:blipFill>
        <p:spPr>
          <a:xfrm>
            <a:off x="0" y="0"/>
            <a:ext cx="9144000" cy="5140990"/>
          </a:xfrm>
          <a:prstGeom prst="rect">
            <a:avLst/>
          </a:prstGeom>
          <a:ln>
            <a:solidFill>
              <a:schemeClr val="tx1"/>
            </a:solidFill>
          </a:ln>
        </p:spPr>
      </p:pic>
      <p:sp>
        <p:nvSpPr>
          <p:cNvPr id="2" name="テキスト ボックス 1"/>
          <p:cNvSpPr txBox="1"/>
          <p:nvPr/>
        </p:nvSpPr>
        <p:spPr>
          <a:xfrm>
            <a:off x="3441700" y="5276334"/>
            <a:ext cx="2256748" cy="369332"/>
          </a:xfrm>
          <a:prstGeom prst="rect">
            <a:avLst/>
          </a:prstGeom>
          <a:noFill/>
        </p:spPr>
        <p:txBody>
          <a:bodyPr wrap="none" rtlCol="0">
            <a:spAutoFit/>
          </a:bodyPr>
          <a:lstStyle/>
          <a:p>
            <a:r>
              <a:rPr kumimoji="1" lang="ja-JP" altLang="en-US" dirty="0" smtClean="0"/>
              <a:t>ポイントが追加された</a:t>
            </a:r>
            <a:endParaRPr kumimoji="1" lang="ja-JP" altLang="en-US" dirty="0"/>
          </a:p>
        </p:txBody>
      </p:sp>
    </p:spTree>
    <p:extLst>
      <p:ext uri="{BB962C8B-B14F-4D97-AF65-F5344CB8AC3E}">
        <p14:creationId xmlns:p14="http://schemas.microsoft.com/office/powerpoint/2010/main" val="30770782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図 11"/>
          <p:cNvPicPr>
            <a:picLocks noChangeAspect="1"/>
          </p:cNvPicPr>
          <p:nvPr/>
        </p:nvPicPr>
        <p:blipFill>
          <a:blip r:embed="rId3"/>
          <a:stretch>
            <a:fillRect/>
          </a:stretch>
        </p:blipFill>
        <p:spPr>
          <a:xfrm>
            <a:off x="0" y="5170"/>
            <a:ext cx="6727382" cy="1633130"/>
          </a:xfrm>
          <a:prstGeom prst="rect">
            <a:avLst/>
          </a:prstGeom>
        </p:spPr>
      </p:pic>
      <p:sp>
        <p:nvSpPr>
          <p:cNvPr id="2" name="正方形/長方形 1"/>
          <p:cNvSpPr/>
          <p:nvPr/>
        </p:nvSpPr>
        <p:spPr>
          <a:xfrm>
            <a:off x="0" y="2004243"/>
            <a:ext cx="9144000" cy="3108543"/>
          </a:xfrm>
          <a:prstGeom prst="rect">
            <a:avLst/>
          </a:prstGeom>
          <a:solidFill>
            <a:schemeClr val="tx1"/>
          </a:solidFill>
          <a:ln>
            <a:solidFill>
              <a:srgbClr val="000000"/>
            </a:solidFill>
          </a:ln>
        </p:spPr>
        <p:txBody>
          <a:bodyPr wrap="square">
            <a:spAutoFit/>
          </a:bodyPr>
          <a:lstStyle/>
          <a:p>
            <a:r>
              <a:rPr lang="en-US" altLang="ja-JP" sz="1600" dirty="0">
                <a:solidFill>
                  <a:srgbClr val="FFFFFF"/>
                </a:solidFill>
              </a:rPr>
              <a:t>//add a line</a:t>
            </a:r>
          </a:p>
          <a:p>
            <a:r>
              <a:rPr lang="en-US" altLang="ja-JP" sz="1600" dirty="0" err="1">
                <a:solidFill>
                  <a:srgbClr val="FFFFFF"/>
                </a:solidFill>
              </a:rPr>
              <a:t>var</a:t>
            </a:r>
            <a:r>
              <a:rPr lang="en-US" altLang="ja-JP" sz="1600" dirty="0">
                <a:solidFill>
                  <a:srgbClr val="FFFFFF"/>
                </a:solidFill>
              </a:rPr>
              <a:t> line1 = </a:t>
            </a:r>
            <a:r>
              <a:rPr lang="en-US" altLang="ja-JP" sz="1600" dirty="0" err="1">
                <a:solidFill>
                  <a:srgbClr val="FFFFFF"/>
                </a:solidFill>
              </a:rPr>
              <a:t>viewer.entities</a:t>
            </a:r>
            <a:r>
              <a:rPr lang="en-US" altLang="ja-JP" sz="1600" dirty="0">
                <a:solidFill>
                  <a:srgbClr val="FFFFFF"/>
                </a:solidFill>
              </a:rPr>
              <a:t>;</a:t>
            </a:r>
          </a:p>
          <a:p>
            <a:endParaRPr lang="en-US" altLang="ja-JP" sz="1600" dirty="0">
              <a:solidFill>
                <a:srgbClr val="FFFFFF"/>
              </a:solidFill>
            </a:endParaRPr>
          </a:p>
          <a:p>
            <a:r>
              <a:rPr lang="en-US" altLang="ja-JP" sz="1600" dirty="0">
                <a:solidFill>
                  <a:srgbClr val="FFFFFF"/>
                </a:solidFill>
              </a:rPr>
              <a:t>line1.add({</a:t>
            </a:r>
          </a:p>
          <a:p>
            <a:r>
              <a:rPr lang="en-US" altLang="ja-JP" sz="1600" dirty="0">
                <a:solidFill>
                  <a:srgbClr val="FFFFFF"/>
                </a:solidFill>
              </a:rPr>
              <a:t>    name : 'Red line on the surface',</a:t>
            </a:r>
          </a:p>
          <a:p>
            <a:r>
              <a:rPr lang="en-US" altLang="ja-JP" sz="1600" dirty="0">
                <a:solidFill>
                  <a:srgbClr val="FFFFFF"/>
                </a:solidFill>
              </a:rPr>
              <a:t>    polyline : {</a:t>
            </a:r>
          </a:p>
          <a:p>
            <a:r>
              <a:rPr lang="en-US" altLang="ja-JP" sz="1600" dirty="0">
                <a:solidFill>
                  <a:srgbClr val="FFFFFF"/>
                </a:solidFill>
              </a:rPr>
              <a:t>        positions : Cesium.Cartesian3.fromDegreesArray([-75, 35,</a:t>
            </a:r>
          </a:p>
          <a:p>
            <a:r>
              <a:rPr lang="en-US" altLang="ja-JP" sz="1600" dirty="0">
                <a:solidFill>
                  <a:srgbClr val="FFFFFF"/>
                </a:solidFill>
              </a:rPr>
              <a:t>                                                        -125, 35]),</a:t>
            </a:r>
          </a:p>
          <a:p>
            <a:r>
              <a:rPr lang="en-US" altLang="ja-JP" sz="1600" dirty="0">
                <a:solidFill>
                  <a:srgbClr val="FFFFFF"/>
                </a:solidFill>
              </a:rPr>
              <a:t>        width : 5,</a:t>
            </a:r>
          </a:p>
          <a:p>
            <a:r>
              <a:rPr lang="en-US" altLang="ja-JP" sz="1600" dirty="0">
                <a:solidFill>
                  <a:srgbClr val="FFFFFF"/>
                </a:solidFill>
              </a:rPr>
              <a:t>        material : </a:t>
            </a:r>
            <a:r>
              <a:rPr lang="en-US" altLang="ja-JP" sz="1600" dirty="0" err="1">
                <a:solidFill>
                  <a:srgbClr val="FFFFFF"/>
                </a:solidFill>
              </a:rPr>
              <a:t>Cesium.Color.RED</a:t>
            </a:r>
            <a:endParaRPr lang="en-US" altLang="ja-JP" sz="1600" dirty="0">
              <a:solidFill>
                <a:srgbClr val="FFFFFF"/>
              </a:solidFill>
            </a:endParaRPr>
          </a:p>
          <a:p>
            <a:r>
              <a:rPr lang="en-US" altLang="ja-JP" sz="1600" dirty="0">
                <a:solidFill>
                  <a:srgbClr val="FFFFFF"/>
                </a:solidFill>
              </a:rPr>
              <a:t>    }</a:t>
            </a:r>
          </a:p>
          <a:p>
            <a:r>
              <a:rPr lang="en-US" altLang="ja-JP" sz="1600" dirty="0">
                <a:solidFill>
                  <a:srgbClr val="FFFFFF"/>
                </a:solidFill>
              </a:rPr>
              <a:t>});</a:t>
            </a:r>
            <a:endParaRPr lang="ja-JP" altLang="en-US" sz="1600" dirty="0">
              <a:solidFill>
                <a:srgbClr val="FFFFFF"/>
              </a:solidFill>
            </a:endParaRPr>
          </a:p>
        </p:txBody>
      </p:sp>
      <p:cxnSp>
        <p:nvCxnSpPr>
          <p:cNvPr id="5" name="直線矢印コネクタ 4"/>
          <p:cNvCxnSpPr/>
          <p:nvPr/>
        </p:nvCxnSpPr>
        <p:spPr>
          <a:xfrm flipV="1">
            <a:off x="4648200" y="1459175"/>
            <a:ext cx="0" cy="9895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585511" y="5244068"/>
            <a:ext cx="8033870" cy="369332"/>
          </a:xfrm>
          <a:prstGeom prst="rect">
            <a:avLst/>
          </a:prstGeom>
          <a:noFill/>
        </p:spPr>
        <p:txBody>
          <a:bodyPr wrap="none" rtlCol="0">
            <a:spAutoFit/>
          </a:bodyPr>
          <a:lstStyle/>
          <a:p>
            <a:r>
              <a:rPr kumimoji="1" lang="ja-JP" altLang="en-US" dirty="0" smtClean="0"/>
              <a:t>ラインを追加する：</a:t>
            </a:r>
            <a:r>
              <a:rPr kumimoji="1" lang="en-US" altLang="ja-JP" dirty="0" smtClean="0"/>
              <a:t>Line1</a:t>
            </a:r>
            <a:r>
              <a:rPr kumimoji="1" lang="ja-JP" altLang="en-US" dirty="0" smtClean="0"/>
              <a:t>とへいう変数を設定し、色や位置（始点と終点）を設定する</a:t>
            </a:r>
            <a:endParaRPr kumimoji="1" lang="ja-JP" altLang="en-US" dirty="0"/>
          </a:p>
        </p:txBody>
      </p:sp>
      <p:sp>
        <p:nvSpPr>
          <p:cNvPr id="10" name="テキスト ボックス 9"/>
          <p:cNvSpPr txBox="1"/>
          <p:nvPr/>
        </p:nvSpPr>
        <p:spPr>
          <a:xfrm>
            <a:off x="3128944" y="1089843"/>
            <a:ext cx="3038512" cy="369332"/>
          </a:xfrm>
          <a:prstGeom prst="rect">
            <a:avLst/>
          </a:prstGeom>
          <a:solidFill>
            <a:srgbClr val="FFFFFF">
              <a:alpha val="17000"/>
            </a:srgbClr>
          </a:solidFill>
        </p:spPr>
        <p:txBody>
          <a:bodyPr wrap="none" rtlCol="0">
            <a:spAutoFit/>
          </a:bodyPr>
          <a:lstStyle/>
          <a:p>
            <a:r>
              <a:rPr kumimoji="1" lang="ja-JP" altLang="en-US" dirty="0" smtClean="0">
                <a:solidFill>
                  <a:schemeClr val="bg1"/>
                </a:solidFill>
              </a:rPr>
              <a:t>ここに下のコードを貼り付ける</a:t>
            </a:r>
            <a:endParaRPr kumimoji="1" lang="ja-JP" altLang="en-US" dirty="0">
              <a:solidFill>
                <a:schemeClr val="bg1"/>
              </a:solidFill>
            </a:endParaRPr>
          </a:p>
        </p:txBody>
      </p:sp>
      <p:sp>
        <p:nvSpPr>
          <p:cNvPr id="7" name="正方形/長方形 6"/>
          <p:cNvSpPr/>
          <p:nvPr/>
        </p:nvSpPr>
        <p:spPr>
          <a:xfrm>
            <a:off x="5417178" y="3439171"/>
            <a:ext cx="2993202"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ラインの視点と終点の座標</a:t>
            </a:r>
            <a:endParaRPr lang="ja-JP" altLang="en-US" dirty="0">
              <a:solidFill>
                <a:srgbClr val="FFFF00"/>
              </a:solidFill>
            </a:endParaRPr>
          </a:p>
        </p:txBody>
      </p:sp>
      <p:sp>
        <p:nvSpPr>
          <p:cNvPr id="8" name="正方形/長方形 7"/>
          <p:cNvSpPr/>
          <p:nvPr/>
        </p:nvSpPr>
        <p:spPr>
          <a:xfrm>
            <a:off x="2974707" y="4196287"/>
            <a:ext cx="1431477"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ラインの色</a:t>
            </a:r>
            <a:endParaRPr lang="ja-JP" altLang="en-US" dirty="0">
              <a:solidFill>
                <a:srgbClr val="FFFF00"/>
              </a:solidFill>
            </a:endParaRPr>
          </a:p>
        </p:txBody>
      </p:sp>
      <p:sp>
        <p:nvSpPr>
          <p:cNvPr id="11" name="正方形/長方形 10"/>
          <p:cNvSpPr/>
          <p:nvPr/>
        </p:nvSpPr>
        <p:spPr>
          <a:xfrm>
            <a:off x="1264981" y="3915422"/>
            <a:ext cx="1608208"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ラインの太さ</a:t>
            </a:r>
            <a:endParaRPr lang="ja-JP" altLang="en-US" dirty="0">
              <a:solidFill>
                <a:srgbClr val="FFFF00"/>
              </a:solidFill>
            </a:endParaRPr>
          </a:p>
        </p:txBody>
      </p:sp>
    </p:spTree>
    <p:extLst>
      <p:ext uri="{BB962C8B-B14F-4D97-AF65-F5344CB8AC3E}">
        <p14:creationId xmlns:p14="http://schemas.microsoft.com/office/powerpoint/2010/main" val="21599849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9144000" cy="5140990"/>
          </a:xfrm>
          <a:prstGeom prst="rect">
            <a:avLst/>
          </a:prstGeom>
        </p:spPr>
      </p:pic>
      <p:sp>
        <p:nvSpPr>
          <p:cNvPr id="2" name="テキスト ボックス 1"/>
          <p:cNvSpPr txBox="1"/>
          <p:nvPr/>
        </p:nvSpPr>
        <p:spPr>
          <a:xfrm>
            <a:off x="3581400" y="5218668"/>
            <a:ext cx="2073705" cy="369332"/>
          </a:xfrm>
          <a:prstGeom prst="rect">
            <a:avLst/>
          </a:prstGeom>
          <a:noFill/>
        </p:spPr>
        <p:txBody>
          <a:bodyPr wrap="none" rtlCol="0">
            <a:spAutoFit/>
          </a:bodyPr>
          <a:lstStyle/>
          <a:p>
            <a:r>
              <a:rPr kumimoji="1" lang="ja-JP" altLang="en-US" dirty="0" smtClean="0"/>
              <a:t>ラインが追加された</a:t>
            </a:r>
            <a:endParaRPr kumimoji="1" lang="ja-JP" altLang="en-US" dirty="0"/>
          </a:p>
        </p:txBody>
      </p:sp>
    </p:spTree>
    <p:extLst>
      <p:ext uri="{BB962C8B-B14F-4D97-AF65-F5344CB8AC3E}">
        <p14:creationId xmlns:p14="http://schemas.microsoft.com/office/powerpoint/2010/main" val="31374495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図 9"/>
          <p:cNvPicPr>
            <a:picLocks noChangeAspect="1"/>
          </p:cNvPicPr>
          <p:nvPr/>
        </p:nvPicPr>
        <p:blipFill>
          <a:blip r:embed="rId3"/>
          <a:stretch>
            <a:fillRect/>
          </a:stretch>
        </p:blipFill>
        <p:spPr>
          <a:xfrm>
            <a:off x="0" y="5170"/>
            <a:ext cx="6727382" cy="1633130"/>
          </a:xfrm>
          <a:prstGeom prst="rect">
            <a:avLst/>
          </a:prstGeom>
        </p:spPr>
      </p:pic>
      <p:sp>
        <p:nvSpPr>
          <p:cNvPr id="2" name="正方形/長方形 1"/>
          <p:cNvSpPr/>
          <p:nvPr/>
        </p:nvSpPr>
        <p:spPr>
          <a:xfrm>
            <a:off x="0" y="1859082"/>
            <a:ext cx="9144000" cy="3293209"/>
          </a:xfrm>
          <a:prstGeom prst="rect">
            <a:avLst/>
          </a:prstGeom>
          <a:solidFill>
            <a:srgbClr val="000000"/>
          </a:solidFill>
        </p:spPr>
        <p:txBody>
          <a:bodyPr wrap="square">
            <a:spAutoFit/>
          </a:bodyPr>
          <a:lstStyle/>
          <a:p>
            <a:r>
              <a:rPr lang="en-US" altLang="ja-JP" sz="1600" dirty="0">
                <a:solidFill>
                  <a:srgbClr val="FFFFFF"/>
                </a:solidFill>
              </a:rPr>
              <a:t>//add polygon</a:t>
            </a:r>
          </a:p>
          <a:p>
            <a:r>
              <a:rPr lang="en-US" altLang="ja-JP" sz="1600" dirty="0" err="1">
                <a:solidFill>
                  <a:srgbClr val="FFFFFF"/>
                </a:solidFill>
              </a:rPr>
              <a:t>var</a:t>
            </a:r>
            <a:r>
              <a:rPr lang="en-US" altLang="ja-JP" sz="1600" dirty="0">
                <a:solidFill>
                  <a:srgbClr val="FFFFFF"/>
                </a:solidFill>
              </a:rPr>
              <a:t> Polygon = </a:t>
            </a:r>
            <a:r>
              <a:rPr lang="en-US" altLang="ja-JP" sz="1600" dirty="0" err="1">
                <a:solidFill>
                  <a:srgbClr val="FFFFFF"/>
                </a:solidFill>
              </a:rPr>
              <a:t>viewer.entities</a:t>
            </a:r>
            <a:r>
              <a:rPr lang="en-US" altLang="ja-JP" sz="1600" dirty="0">
                <a:solidFill>
                  <a:srgbClr val="FFFFFF"/>
                </a:solidFill>
              </a:rPr>
              <a:t>;</a:t>
            </a:r>
          </a:p>
          <a:p>
            <a:endParaRPr lang="en-US" altLang="ja-JP" sz="1600" dirty="0">
              <a:solidFill>
                <a:srgbClr val="FFFFFF"/>
              </a:solidFill>
            </a:endParaRPr>
          </a:p>
          <a:p>
            <a:r>
              <a:rPr lang="en-US" altLang="ja-JP" sz="1600" dirty="0" err="1">
                <a:solidFill>
                  <a:srgbClr val="FFFFFF"/>
                </a:solidFill>
              </a:rPr>
              <a:t>Polygon.add</a:t>
            </a:r>
            <a:r>
              <a:rPr lang="en-US" altLang="ja-JP" sz="1600" dirty="0">
                <a:solidFill>
                  <a:srgbClr val="FFFFFF"/>
                </a:solidFill>
              </a:rPr>
              <a:t>({</a:t>
            </a:r>
          </a:p>
          <a:p>
            <a:r>
              <a:rPr lang="en-US" altLang="ja-JP" sz="1600" dirty="0">
                <a:solidFill>
                  <a:srgbClr val="FFFFFF"/>
                </a:solidFill>
              </a:rPr>
              <a:t>    name : 'Polygon',</a:t>
            </a:r>
          </a:p>
          <a:p>
            <a:r>
              <a:rPr lang="en-US" altLang="ja-JP" sz="1600" dirty="0">
                <a:solidFill>
                  <a:srgbClr val="FFFFFF"/>
                </a:solidFill>
              </a:rPr>
              <a:t>    polygon : {</a:t>
            </a:r>
          </a:p>
          <a:p>
            <a:r>
              <a:rPr lang="en-US" altLang="ja-JP" sz="1600" dirty="0">
                <a:solidFill>
                  <a:srgbClr val="FFFFFF"/>
                </a:solidFill>
              </a:rPr>
              <a:t>        hierarchy : Cesium.Cartesian3.fromDegreesArray([-108.0, 42.0,</a:t>
            </a:r>
          </a:p>
          <a:p>
            <a:r>
              <a:rPr lang="en-US" altLang="ja-JP" sz="1600" dirty="0">
                <a:solidFill>
                  <a:srgbClr val="FFFFFF"/>
                </a:solidFill>
              </a:rPr>
              <a:t>                                                        -100.0, 42.0,</a:t>
            </a:r>
          </a:p>
          <a:p>
            <a:r>
              <a:rPr lang="en-US" altLang="ja-JP" sz="1600" dirty="0">
                <a:solidFill>
                  <a:srgbClr val="FFFFFF"/>
                </a:solidFill>
              </a:rPr>
              <a:t>                                                        -104.0, 40.0]),</a:t>
            </a:r>
          </a:p>
          <a:p>
            <a:r>
              <a:rPr lang="en-US" altLang="ja-JP" sz="1600" dirty="0">
                <a:solidFill>
                  <a:srgbClr val="FFFFFF"/>
                </a:solidFill>
              </a:rPr>
              <a:t>        </a:t>
            </a:r>
            <a:r>
              <a:rPr lang="en-US" altLang="ja-JP" sz="1600" dirty="0" err="1">
                <a:solidFill>
                  <a:srgbClr val="FFFFFF"/>
                </a:solidFill>
              </a:rPr>
              <a:t>extrudedHeight</a:t>
            </a:r>
            <a:r>
              <a:rPr lang="en-US" altLang="ja-JP" sz="1600" dirty="0">
                <a:solidFill>
                  <a:srgbClr val="FFFFFF"/>
                </a:solidFill>
              </a:rPr>
              <a:t>: 500000.0,</a:t>
            </a:r>
          </a:p>
          <a:p>
            <a:r>
              <a:rPr lang="en-US" altLang="ja-JP" sz="1600" dirty="0">
                <a:solidFill>
                  <a:srgbClr val="FFFFFF"/>
                </a:solidFill>
              </a:rPr>
              <a:t>	material : </a:t>
            </a:r>
            <a:r>
              <a:rPr lang="en-US" altLang="ja-JP" sz="1600" dirty="0" err="1">
                <a:solidFill>
                  <a:srgbClr val="FFFFFF"/>
                </a:solidFill>
              </a:rPr>
              <a:t>Cesium.Color.GREEN</a:t>
            </a:r>
            <a:endParaRPr lang="en-US" altLang="ja-JP" sz="1600" dirty="0">
              <a:solidFill>
                <a:srgbClr val="FFFFFF"/>
              </a:solidFill>
            </a:endParaRPr>
          </a:p>
          <a:p>
            <a:r>
              <a:rPr lang="en-US" altLang="ja-JP" sz="1600" dirty="0">
                <a:solidFill>
                  <a:srgbClr val="FFFFFF"/>
                </a:solidFill>
              </a:rPr>
              <a:t>    }</a:t>
            </a:r>
          </a:p>
          <a:p>
            <a:r>
              <a:rPr lang="en-US" altLang="ja-JP" sz="1600" dirty="0">
                <a:solidFill>
                  <a:srgbClr val="FFFFFF"/>
                </a:solidFill>
              </a:rPr>
              <a:t>});</a:t>
            </a:r>
            <a:endParaRPr lang="ja-JP" altLang="en-US" sz="1600" dirty="0">
              <a:solidFill>
                <a:srgbClr val="FFFFFF"/>
              </a:solidFill>
            </a:endParaRPr>
          </a:p>
        </p:txBody>
      </p:sp>
      <p:cxnSp>
        <p:nvCxnSpPr>
          <p:cNvPr id="4" name="直線矢印コネクタ 3"/>
          <p:cNvCxnSpPr/>
          <p:nvPr/>
        </p:nvCxnSpPr>
        <p:spPr>
          <a:xfrm flipV="1">
            <a:off x="4648200" y="1459175"/>
            <a:ext cx="0" cy="9895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5" name="テキスト ボックス 4"/>
          <p:cNvSpPr txBox="1"/>
          <p:nvPr/>
        </p:nvSpPr>
        <p:spPr>
          <a:xfrm>
            <a:off x="3228617" y="1089843"/>
            <a:ext cx="3038512" cy="369332"/>
          </a:xfrm>
          <a:prstGeom prst="rect">
            <a:avLst/>
          </a:prstGeom>
          <a:solidFill>
            <a:srgbClr val="FFFFFF">
              <a:alpha val="17000"/>
            </a:srgbClr>
          </a:solidFill>
        </p:spPr>
        <p:txBody>
          <a:bodyPr wrap="none" rtlCol="0">
            <a:spAutoFit/>
          </a:bodyPr>
          <a:lstStyle/>
          <a:p>
            <a:r>
              <a:rPr kumimoji="1" lang="ja-JP" altLang="en-US" dirty="0" smtClean="0">
                <a:solidFill>
                  <a:schemeClr val="bg1"/>
                </a:solidFill>
              </a:rPr>
              <a:t>ここに下のコードを貼り付ける</a:t>
            </a:r>
            <a:endParaRPr kumimoji="1" lang="ja-JP" altLang="en-US" dirty="0">
              <a:solidFill>
                <a:schemeClr val="bg1"/>
              </a:solidFill>
            </a:endParaRPr>
          </a:p>
        </p:txBody>
      </p:sp>
      <p:sp>
        <p:nvSpPr>
          <p:cNvPr id="6" name="テキスト ボックス 5"/>
          <p:cNvSpPr txBox="1"/>
          <p:nvPr/>
        </p:nvSpPr>
        <p:spPr>
          <a:xfrm>
            <a:off x="585511" y="5244068"/>
            <a:ext cx="8024740" cy="369332"/>
          </a:xfrm>
          <a:prstGeom prst="rect">
            <a:avLst/>
          </a:prstGeom>
          <a:noFill/>
        </p:spPr>
        <p:txBody>
          <a:bodyPr wrap="none" rtlCol="0">
            <a:spAutoFit/>
          </a:bodyPr>
          <a:lstStyle/>
          <a:p>
            <a:r>
              <a:rPr lang="ja-JP" altLang="en-US" dirty="0" smtClean="0"/>
              <a:t>ポリゴン</a:t>
            </a:r>
            <a:r>
              <a:rPr kumimoji="1" lang="ja-JP" altLang="en-US" dirty="0" smtClean="0"/>
              <a:t>を追加する：</a:t>
            </a:r>
            <a:r>
              <a:rPr lang="ja-JP" altLang="ja-JP" dirty="0" smtClean="0"/>
              <a:t>P</a:t>
            </a:r>
            <a:r>
              <a:rPr lang="en-US" altLang="ja-JP" dirty="0" err="1" smtClean="0"/>
              <a:t>olygon</a:t>
            </a:r>
            <a:r>
              <a:rPr lang="ja-JP" altLang="en-US" dirty="0" smtClean="0"/>
              <a:t> </a:t>
            </a:r>
            <a:r>
              <a:rPr kumimoji="1" lang="ja-JP" altLang="en-US" dirty="0" smtClean="0"/>
              <a:t>とへいう変数を設定し、色や位置</a:t>
            </a:r>
            <a:r>
              <a:rPr kumimoji="1" lang="en-US" altLang="ja-JP" dirty="0" smtClean="0"/>
              <a:t>(</a:t>
            </a:r>
            <a:r>
              <a:rPr kumimoji="1" lang="ja-JP" altLang="en-US" dirty="0" smtClean="0"/>
              <a:t>と高さ</a:t>
            </a:r>
            <a:r>
              <a:rPr kumimoji="1" lang="en-US" altLang="ja-JP" dirty="0" smtClean="0"/>
              <a:t>)</a:t>
            </a:r>
            <a:r>
              <a:rPr kumimoji="1" lang="ja-JP" altLang="en-US" dirty="0" smtClean="0"/>
              <a:t>を設定する</a:t>
            </a:r>
            <a:endParaRPr kumimoji="1" lang="ja-JP" altLang="en-US" dirty="0"/>
          </a:p>
        </p:txBody>
      </p:sp>
      <p:sp>
        <p:nvSpPr>
          <p:cNvPr id="7" name="正方形/長方形 6"/>
          <p:cNvSpPr/>
          <p:nvPr/>
        </p:nvSpPr>
        <p:spPr>
          <a:xfrm>
            <a:off x="4648200" y="3703075"/>
            <a:ext cx="3425111"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ポリゴンを構成する頂点の座標</a:t>
            </a:r>
            <a:endParaRPr lang="ja-JP" altLang="en-US" dirty="0">
              <a:solidFill>
                <a:srgbClr val="FFFF00"/>
              </a:solidFill>
            </a:endParaRPr>
          </a:p>
        </p:txBody>
      </p:sp>
      <p:sp>
        <p:nvSpPr>
          <p:cNvPr id="8" name="正方形/長方形 7"/>
          <p:cNvSpPr/>
          <p:nvPr/>
        </p:nvSpPr>
        <p:spPr>
          <a:xfrm>
            <a:off x="3085019" y="4072407"/>
            <a:ext cx="4824984"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高さ（</a:t>
            </a:r>
            <a:r>
              <a:rPr lang="en-US" altLang="ja-JP" dirty="0" err="1" smtClean="0">
                <a:solidFill>
                  <a:srgbClr val="FFFF00"/>
                </a:solidFill>
              </a:rPr>
              <a:t>m:</a:t>
            </a:r>
            <a:r>
              <a:rPr lang="en-US" altLang="ja-JP" dirty="0" err="1">
                <a:solidFill>
                  <a:schemeClr val="bg1"/>
                </a:solidFill>
              </a:rPr>
              <a:t>https</a:t>
            </a:r>
            <a:r>
              <a:rPr lang="en-US" altLang="ja-JP" dirty="0">
                <a:solidFill>
                  <a:schemeClr val="bg1"/>
                </a:solidFill>
              </a:rPr>
              <a:t>://</a:t>
            </a:r>
            <a:r>
              <a:rPr lang="en-US" altLang="ja-JP" dirty="0" err="1">
                <a:solidFill>
                  <a:schemeClr val="bg1"/>
                </a:solidFill>
              </a:rPr>
              <a:t>cesiumjs.org</a:t>
            </a:r>
            <a:r>
              <a:rPr lang="en-US" altLang="ja-JP" dirty="0">
                <a:solidFill>
                  <a:schemeClr val="bg1"/>
                </a:solidFill>
              </a:rPr>
              <a:t>/</a:t>
            </a:r>
            <a:r>
              <a:rPr lang="en-US" altLang="ja-JP" dirty="0" err="1" smtClean="0">
                <a:solidFill>
                  <a:schemeClr val="bg1"/>
                </a:solidFill>
              </a:rPr>
              <a:t>refdoc.html</a:t>
            </a:r>
            <a:r>
              <a:rPr lang="ja-JP" altLang="en-US" dirty="0" smtClean="0">
                <a:solidFill>
                  <a:schemeClr val="bg1"/>
                </a:solidFill>
              </a:rPr>
              <a:t>参照</a:t>
            </a:r>
            <a:r>
              <a:rPr lang="ja-JP" altLang="en-US" dirty="0" smtClean="0">
                <a:solidFill>
                  <a:srgbClr val="FFFF00"/>
                </a:solidFill>
              </a:rPr>
              <a:t>）</a:t>
            </a:r>
            <a:endParaRPr lang="ja-JP" altLang="en-US" dirty="0">
              <a:solidFill>
                <a:srgbClr val="FFFF00"/>
              </a:solidFill>
            </a:endParaRPr>
          </a:p>
        </p:txBody>
      </p:sp>
      <p:sp>
        <p:nvSpPr>
          <p:cNvPr id="9" name="正方形/長方形 8"/>
          <p:cNvSpPr/>
          <p:nvPr/>
        </p:nvSpPr>
        <p:spPr>
          <a:xfrm>
            <a:off x="3250678" y="4439971"/>
            <a:ext cx="1652390"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ポリゴンの色</a:t>
            </a:r>
            <a:endParaRPr lang="ja-JP" altLang="en-US" dirty="0">
              <a:solidFill>
                <a:srgbClr val="FFFF00"/>
              </a:solidFill>
            </a:endParaRPr>
          </a:p>
        </p:txBody>
      </p:sp>
    </p:spTree>
    <p:extLst>
      <p:ext uri="{BB962C8B-B14F-4D97-AF65-F5344CB8AC3E}">
        <p14:creationId xmlns:p14="http://schemas.microsoft.com/office/powerpoint/2010/main" val="28787604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9144000" cy="5140990"/>
          </a:xfrm>
          <a:prstGeom prst="rect">
            <a:avLst/>
          </a:prstGeom>
          <a:ln>
            <a:solidFill>
              <a:srgbClr val="000000"/>
            </a:solidFill>
          </a:ln>
        </p:spPr>
      </p:pic>
      <p:sp>
        <p:nvSpPr>
          <p:cNvPr id="3" name="テキスト ボックス 2"/>
          <p:cNvSpPr txBox="1"/>
          <p:nvPr/>
        </p:nvSpPr>
        <p:spPr>
          <a:xfrm>
            <a:off x="3429000" y="5345668"/>
            <a:ext cx="2294619" cy="369332"/>
          </a:xfrm>
          <a:prstGeom prst="rect">
            <a:avLst/>
          </a:prstGeom>
          <a:noFill/>
        </p:spPr>
        <p:txBody>
          <a:bodyPr wrap="none" rtlCol="0">
            <a:spAutoFit/>
          </a:bodyPr>
          <a:lstStyle/>
          <a:p>
            <a:r>
              <a:rPr kumimoji="1" lang="ja-JP" altLang="en-US" dirty="0" smtClean="0"/>
              <a:t>ポリゴンが追加された</a:t>
            </a:r>
            <a:endParaRPr kumimoji="1" lang="ja-JP" altLang="en-US" dirty="0"/>
          </a:p>
        </p:txBody>
      </p:sp>
    </p:spTree>
    <p:extLst>
      <p:ext uri="{BB962C8B-B14F-4D97-AF65-F5344CB8AC3E}">
        <p14:creationId xmlns:p14="http://schemas.microsoft.com/office/powerpoint/2010/main" val="9534785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p:cNvPicPr>
            <a:picLocks noChangeAspect="1"/>
          </p:cNvPicPr>
          <p:nvPr/>
        </p:nvPicPr>
        <p:blipFill>
          <a:blip r:embed="rId2"/>
          <a:stretch>
            <a:fillRect/>
          </a:stretch>
        </p:blipFill>
        <p:spPr>
          <a:xfrm>
            <a:off x="406400" y="609996"/>
            <a:ext cx="6727382" cy="1633130"/>
          </a:xfrm>
          <a:prstGeom prst="rect">
            <a:avLst/>
          </a:prstGeom>
        </p:spPr>
      </p:pic>
      <p:sp>
        <p:nvSpPr>
          <p:cNvPr id="6" name="テキスト ボックス 5"/>
          <p:cNvSpPr txBox="1"/>
          <p:nvPr/>
        </p:nvSpPr>
        <p:spPr>
          <a:xfrm>
            <a:off x="3007347" y="1598831"/>
            <a:ext cx="3038512" cy="369332"/>
          </a:xfrm>
          <a:prstGeom prst="rect">
            <a:avLst/>
          </a:prstGeom>
          <a:solidFill>
            <a:srgbClr val="FFFFFF">
              <a:alpha val="17000"/>
            </a:srgbClr>
          </a:solidFill>
        </p:spPr>
        <p:txBody>
          <a:bodyPr wrap="none" rtlCol="0">
            <a:spAutoFit/>
          </a:bodyPr>
          <a:lstStyle/>
          <a:p>
            <a:r>
              <a:rPr kumimoji="1" lang="ja-JP" altLang="en-US" dirty="0" smtClean="0">
                <a:solidFill>
                  <a:schemeClr val="bg1"/>
                </a:solidFill>
              </a:rPr>
              <a:t>ここに下のコードを貼り付ける</a:t>
            </a:r>
            <a:endParaRPr kumimoji="1" lang="ja-JP" altLang="en-US" dirty="0">
              <a:solidFill>
                <a:schemeClr val="bg1"/>
              </a:solidFill>
            </a:endParaRPr>
          </a:p>
        </p:txBody>
      </p:sp>
      <p:sp>
        <p:nvSpPr>
          <p:cNvPr id="7" name="正方形/長方形 6"/>
          <p:cNvSpPr/>
          <p:nvPr/>
        </p:nvSpPr>
        <p:spPr>
          <a:xfrm>
            <a:off x="406400" y="2397942"/>
            <a:ext cx="8686800" cy="646331"/>
          </a:xfrm>
          <a:prstGeom prst="rect">
            <a:avLst/>
          </a:prstGeom>
          <a:solidFill>
            <a:schemeClr val="tx1"/>
          </a:solidFill>
        </p:spPr>
        <p:txBody>
          <a:bodyPr wrap="square">
            <a:spAutoFit/>
          </a:bodyPr>
          <a:lstStyle/>
          <a:p>
            <a:r>
              <a:rPr lang="en-US" altLang="ja-JP" dirty="0" err="1">
                <a:solidFill>
                  <a:srgbClr val="FFFFFF"/>
                </a:solidFill>
              </a:rPr>
              <a:t>viewer.camera.flyTo</a:t>
            </a:r>
            <a:r>
              <a:rPr lang="en-US" altLang="ja-JP" dirty="0">
                <a:solidFill>
                  <a:srgbClr val="FFFFFF"/>
                </a:solidFill>
              </a:rPr>
              <a:t>({</a:t>
            </a:r>
          </a:p>
          <a:p>
            <a:r>
              <a:rPr lang="en-US" altLang="ja-JP" dirty="0">
                <a:solidFill>
                  <a:srgbClr val="FFFFFF"/>
                </a:solidFill>
              </a:rPr>
              <a:t>    destination : Cesium.Cartesian3.fromDegrees(139.76,35.67, 15000.0)});</a:t>
            </a:r>
          </a:p>
        </p:txBody>
      </p:sp>
      <p:cxnSp>
        <p:nvCxnSpPr>
          <p:cNvPr id="5" name="直線矢印コネクタ 4"/>
          <p:cNvCxnSpPr/>
          <p:nvPr/>
        </p:nvCxnSpPr>
        <p:spPr>
          <a:xfrm flipV="1">
            <a:off x="3826076" y="2071456"/>
            <a:ext cx="0" cy="528834"/>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テキスト ボックス 7"/>
          <p:cNvSpPr txBox="1"/>
          <p:nvPr/>
        </p:nvSpPr>
        <p:spPr>
          <a:xfrm>
            <a:off x="114300" y="12700"/>
            <a:ext cx="5617243" cy="461665"/>
          </a:xfrm>
          <a:prstGeom prst="rect">
            <a:avLst/>
          </a:prstGeom>
          <a:noFill/>
        </p:spPr>
        <p:txBody>
          <a:bodyPr wrap="none" rtlCol="0">
            <a:spAutoFit/>
          </a:bodyPr>
          <a:lstStyle/>
          <a:p>
            <a:r>
              <a:rPr kumimoji="1" lang="en-US" altLang="ja-JP" sz="2000" b="1" u="sng" dirty="0" smtClean="0">
                <a:solidFill>
                  <a:srgbClr val="0000FF"/>
                </a:solidFill>
              </a:rPr>
              <a:t>Cesium</a:t>
            </a:r>
            <a:r>
              <a:rPr kumimoji="1" lang="ja-JP" altLang="en-US" sz="2000" b="1" u="sng" dirty="0" smtClean="0">
                <a:solidFill>
                  <a:srgbClr val="0000FF"/>
                </a:solidFill>
              </a:rPr>
              <a:t>に</a:t>
            </a:r>
            <a:r>
              <a:rPr kumimoji="1" lang="ja-JP" altLang="en-US" sz="2400" b="1" u="sng" dirty="0" smtClean="0">
                <a:solidFill>
                  <a:srgbClr val="0000FF"/>
                </a:solidFill>
              </a:rPr>
              <a:t>動き</a:t>
            </a:r>
            <a:r>
              <a:rPr kumimoji="1" lang="ja-JP" altLang="en-US" sz="2000" b="1" u="sng" dirty="0" smtClean="0">
                <a:solidFill>
                  <a:srgbClr val="0000FF"/>
                </a:solidFill>
              </a:rPr>
              <a:t>をつけて、</a:t>
            </a:r>
            <a:r>
              <a:rPr lang="ja-JP" altLang="en-US" sz="2400" b="1" u="sng" dirty="0">
                <a:solidFill>
                  <a:srgbClr val="0000FF"/>
                </a:solidFill>
              </a:rPr>
              <a:t>地図の視点</a:t>
            </a:r>
            <a:r>
              <a:rPr lang="ja-JP" altLang="en-US" sz="2000" b="1" u="sng" dirty="0">
                <a:solidFill>
                  <a:srgbClr val="0000FF"/>
                </a:solidFill>
              </a:rPr>
              <a:t>を</a:t>
            </a:r>
            <a:r>
              <a:rPr kumimoji="1" lang="ja-JP" altLang="en-US" sz="2000" b="1" u="sng" dirty="0" smtClean="0">
                <a:solidFill>
                  <a:srgbClr val="0000FF"/>
                </a:solidFill>
              </a:rPr>
              <a:t>変更する</a:t>
            </a:r>
            <a:endParaRPr kumimoji="1" lang="ja-JP" altLang="en-US" sz="2000" b="1" u="sng" dirty="0">
              <a:solidFill>
                <a:srgbClr val="0000FF"/>
              </a:solidFill>
            </a:endParaRPr>
          </a:p>
        </p:txBody>
      </p:sp>
      <p:pic>
        <p:nvPicPr>
          <p:cNvPr id="10" name="図 9"/>
          <p:cNvPicPr>
            <a:picLocks noChangeAspect="1"/>
          </p:cNvPicPr>
          <p:nvPr/>
        </p:nvPicPr>
        <p:blipFill rotWithShape="1">
          <a:blip r:embed="rId3"/>
          <a:srcRect t="12351"/>
          <a:stretch/>
        </p:blipFill>
        <p:spPr>
          <a:xfrm>
            <a:off x="114300" y="3247473"/>
            <a:ext cx="4712605" cy="2322282"/>
          </a:xfrm>
          <a:prstGeom prst="rect">
            <a:avLst/>
          </a:prstGeom>
        </p:spPr>
      </p:pic>
      <p:sp>
        <p:nvSpPr>
          <p:cNvPr id="11" name="テキスト ボックス 10"/>
          <p:cNvSpPr txBox="1"/>
          <p:nvPr/>
        </p:nvSpPr>
        <p:spPr>
          <a:xfrm>
            <a:off x="5207000" y="5200423"/>
            <a:ext cx="3475606" cy="369332"/>
          </a:xfrm>
          <a:prstGeom prst="rect">
            <a:avLst/>
          </a:prstGeom>
          <a:noFill/>
        </p:spPr>
        <p:txBody>
          <a:bodyPr wrap="none" rtlCol="0">
            <a:spAutoFit/>
          </a:bodyPr>
          <a:lstStyle/>
          <a:p>
            <a:r>
              <a:rPr kumimoji="1" lang="en-US" altLang="ja-JP" dirty="0" smtClean="0"/>
              <a:t>←</a:t>
            </a:r>
            <a:r>
              <a:rPr kumimoji="1" lang="ja-JP" altLang="en-US" dirty="0" smtClean="0"/>
              <a:t>　表示画面の視点が変更された</a:t>
            </a:r>
            <a:endParaRPr kumimoji="1" lang="ja-JP" altLang="en-US" dirty="0"/>
          </a:p>
        </p:txBody>
      </p:sp>
      <p:sp>
        <p:nvSpPr>
          <p:cNvPr id="12" name="テキスト ボックス 11"/>
          <p:cNvSpPr txBox="1"/>
          <p:nvPr/>
        </p:nvSpPr>
        <p:spPr>
          <a:xfrm>
            <a:off x="5067300" y="3100907"/>
            <a:ext cx="3514378" cy="369332"/>
          </a:xfrm>
          <a:prstGeom prst="rect">
            <a:avLst/>
          </a:prstGeom>
          <a:noFill/>
        </p:spPr>
        <p:txBody>
          <a:bodyPr wrap="none" rtlCol="0">
            <a:spAutoFit/>
          </a:bodyPr>
          <a:lstStyle/>
          <a:p>
            <a:r>
              <a:rPr lang="en-US" altLang="ja-JP" dirty="0" smtClean="0"/>
              <a:t>↑</a:t>
            </a:r>
            <a:r>
              <a:rPr kumimoji="1" lang="ja-JP" altLang="en-US" dirty="0" smtClean="0"/>
              <a:t>　東京駅周辺の緯度経度を入力</a:t>
            </a:r>
            <a:endParaRPr kumimoji="1" lang="ja-JP" altLang="en-US" dirty="0"/>
          </a:p>
        </p:txBody>
      </p:sp>
      <p:sp>
        <p:nvSpPr>
          <p:cNvPr id="14" name="正方形/長方形 13"/>
          <p:cNvSpPr/>
          <p:nvPr/>
        </p:nvSpPr>
        <p:spPr>
          <a:xfrm>
            <a:off x="4489440" y="2397942"/>
            <a:ext cx="3826689"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ビューワーの視点を変更するコード</a:t>
            </a:r>
            <a:endParaRPr lang="ja-JP" altLang="en-US" dirty="0">
              <a:solidFill>
                <a:srgbClr val="FFFF00"/>
              </a:solidFill>
            </a:endParaRPr>
          </a:p>
        </p:txBody>
      </p:sp>
    </p:spTree>
    <p:extLst>
      <p:ext uri="{BB962C8B-B14F-4D97-AF65-F5344CB8AC3E}">
        <p14:creationId xmlns:p14="http://schemas.microsoft.com/office/powerpoint/2010/main" val="22688347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511770"/>
            <a:ext cx="9144000" cy="2585323"/>
          </a:xfrm>
          <a:prstGeom prst="rect">
            <a:avLst/>
          </a:prstGeom>
          <a:solidFill>
            <a:srgbClr val="000000"/>
          </a:solidFill>
        </p:spPr>
        <p:txBody>
          <a:bodyPr wrap="square">
            <a:spAutoFit/>
          </a:bodyPr>
          <a:lstStyle/>
          <a:p>
            <a:r>
              <a:rPr lang="en-US" altLang="ja-JP" dirty="0" err="1">
                <a:solidFill>
                  <a:srgbClr val="FFFFFF"/>
                </a:solidFill>
              </a:rPr>
              <a:t>var</a:t>
            </a:r>
            <a:r>
              <a:rPr lang="en-US" altLang="ja-JP" dirty="0">
                <a:solidFill>
                  <a:srgbClr val="FFFFFF"/>
                </a:solidFill>
              </a:rPr>
              <a:t> viewer = new </a:t>
            </a:r>
            <a:r>
              <a:rPr lang="en-US" altLang="ja-JP" dirty="0" err="1">
                <a:solidFill>
                  <a:srgbClr val="FFFFFF"/>
                </a:solidFill>
              </a:rPr>
              <a:t>Cesium.Viewer</a:t>
            </a:r>
            <a:r>
              <a:rPr lang="en-US" altLang="ja-JP" dirty="0">
                <a:solidFill>
                  <a:srgbClr val="FFFFFF"/>
                </a:solidFill>
              </a:rPr>
              <a:t>('</a:t>
            </a:r>
            <a:r>
              <a:rPr lang="en-US" altLang="ja-JP" dirty="0" err="1">
                <a:solidFill>
                  <a:srgbClr val="FFFFFF"/>
                </a:solidFill>
              </a:rPr>
              <a:t>cesiumContainer</a:t>
            </a:r>
            <a:r>
              <a:rPr lang="en-US" altLang="ja-JP" dirty="0">
                <a:solidFill>
                  <a:srgbClr val="FFFFFF"/>
                </a:solidFill>
              </a:rPr>
              <a:t>', {</a:t>
            </a:r>
          </a:p>
          <a:p>
            <a:r>
              <a:rPr lang="en-US" altLang="ja-JP" dirty="0" err="1">
                <a:solidFill>
                  <a:srgbClr val="FFFFFF"/>
                </a:solidFill>
              </a:rPr>
              <a:t>imageryProvider</a:t>
            </a:r>
            <a:r>
              <a:rPr lang="en-US" altLang="ja-JP" dirty="0">
                <a:solidFill>
                  <a:srgbClr val="FFFFFF"/>
                </a:solidFill>
              </a:rPr>
              <a:t>: new </a:t>
            </a:r>
            <a:r>
              <a:rPr lang="en-US" altLang="ja-JP" dirty="0" err="1">
                <a:solidFill>
                  <a:srgbClr val="FFFFFF"/>
                </a:solidFill>
              </a:rPr>
              <a:t>Cesium.OpenStreetMapImageryProvider</a:t>
            </a:r>
            <a:r>
              <a:rPr lang="en-US" altLang="ja-JP" dirty="0">
                <a:solidFill>
                  <a:srgbClr val="FFFFFF"/>
                </a:solidFill>
              </a:rPr>
              <a:t>({</a:t>
            </a:r>
          </a:p>
          <a:p>
            <a:r>
              <a:rPr lang="en-US" altLang="ja-JP" dirty="0" err="1">
                <a:solidFill>
                  <a:srgbClr val="FFFFFF"/>
                </a:solidFill>
              </a:rPr>
              <a:t>url</a:t>
            </a:r>
            <a:r>
              <a:rPr lang="en-US" altLang="ja-JP" dirty="0">
                <a:solidFill>
                  <a:srgbClr val="FFFFFF"/>
                </a:solidFill>
              </a:rPr>
              <a:t>: 'http://</a:t>
            </a:r>
            <a:r>
              <a:rPr lang="en-US" altLang="ja-JP" dirty="0" err="1">
                <a:solidFill>
                  <a:srgbClr val="FFFFFF"/>
                </a:solidFill>
              </a:rPr>
              <a:t>cyberjapandata.gsi.go.jp</a:t>
            </a:r>
            <a:r>
              <a:rPr lang="en-US" altLang="ja-JP" dirty="0">
                <a:solidFill>
                  <a:srgbClr val="FFFFFF"/>
                </a:solidFill>
              </a:rPr>
              <a:t>/xyz/</a:t>
            </a:r>
            <a:r>
              <a:rPr lang="en-US" altLang="ja-JP" dirty="0" err="1">
                <a:solidFill>
                  <a:srgbClr val="FFFFFF"/>
                </a:solidFill>
              </a:rPr>
              <a:t>std</a:t>
            </a:r>
            <a:r>
              <a:rPr lang="en-US" altLang="ja-JP" dirty="0">
                <a:solidFill>
                  <a:srgbClr val="FFFFFF"/>
                </a:solidFill>
              </a:rPr>
              <a:t>/',</a:t>
            </a:r>
          </a:p>
          <a:p>
            <a:r>
              <a:rPr lang="en-US" altLang="ja-JP" dirty="0">
                <a:solidFill>
                  <a:srgbClr val="FFFFFF"/>
                </a:solidFill>
              </a:rPr>
              <a:t>credit: new </a:t>
            </a:r>
            <a:r>
              <a:rPr lang="en-US" altLang="ja-JP" dirty="0" err="1">
                <a:solidFill>
                  <a:srgbClr val="FFFFFF"/>
                </a:solidFill>
              </a:rPr>
              <a:t>Cesium.Credit</a:t>
            </a:r>
            <a:r>
              <a:rPr lang="en-US" altLang="ja-JP" dirty="0">
                <a:solidFill>
                  <a:srgbClr val="FFFFFF"/>
                </a:solidFill>
              </a:rPr>
              <a:t>('</a:t>
            </a:r>
            <a:r>
              <a:rPr lang="ja-JP" altLang="en-US" dirty="0">
                <a:solidFill>
                  <a:srgbClr val="FFFFFF"/>
                </a:solidFill>
              </a:rPr>
              <a:t>地理院タイル</a:t>
            </a:r>
            <a:r>
              <a:rPr lang="en-US" altLang="ja-JP" dirty="0">
                <a:solidFill>
                  <a:srgbClr val="FFFFFF"/>
                </a:solidFill>
              </a:rPr>
              <a:t>', '', 'http://</a:t>
            </a:r>
            <a:r>
              <a:rPr lang="en-US" altLang="ja-JP" dirty="0" err="1">
                <a:solidFill>
                  <a:srgbClr val="FFFFFF"/>
                </a:solidFill>
              </a:rPr>
              <a:t>maps.gsi.go.jp</a:t>
            </a:r>
            <a:r>
              <a:rPr lang="en-US" altLang="ja-JP" dirty="0">
                <a:solidFill>
                  <a:srgbClr val="FFFFFF"/>
                </a:solidFill>
              </a:rPr>
              <a:t>/development/</a:t>
            </a:r>
            <a:r>
              <a:rPr lang="en-US" altLang="ja-JP" dirty="0" err="1">
                <a:solidFill>
                  <a:srgbClr val="FFFFFF"/>
                </a:solidFill>
              </a:rPr>
              <a:t>ichiran.html</a:t>
            </a:r>
            <a:r>
              <a:rPr lang="en-US" altLang="ja-JP" dirty="0">
                <a:solidFill>
                  <a:srgbClr val="FFFFFF"/>
                </a:solidFill>
              </a:rPr>
              <a:t>')</a:t>
            </a:r>
          </a:p>
          <a:p>
            <a:r>
              <a:rPr lang="en-US" altLang="ja-JP" dirty="0">
                <a:solidFill>
                  <a:srgbClr val="FFFFFF"/>
                </a:solidFill>
              </a:rPr>
              <a:t>}),</a:t>
            </a:r>
          </a:p>
          <a:p>
            <a:r>
              <a:rPr lang="en-US" altLang="ja-JP" dirty="0" err="1">
                <a:solidFill>
                  <a:srgbClr val="FFFFFF"/>
                </a:solidFill>
              </a:rPr>
              <a:t>baseLayerPicker</a:t>
            </a:r>
            <a:r>
              <a:rPr lang="en-US" altLang="ja-JP" dirty="0">
                <a:solidFill>
                  <a:srgbClr val="FFFFFF"/>
                </a:solidFill>
              </a:rPr>
              <a:t>: false</a:t>
            </a:r>
          </a:p>
          <a:p>
            <a:r>
              <a:rPr lang="en-US" altLang="ja-JP" dirty="0">
                <a:solidFill>
                  <a:srgbClr val="FFFFFF"/>
                </a:solidFill>
              </a:rPr>
              <a:t>})</a:t>
            </a:r>
            <a:r>
              <a:rPr lang="en-US" altLang="ja-JP" dirty="0" smtClean="0">
                <a:solidFill>
                  <a:srgbClr val="FFFFFF"/>
                </a:solidFill>
              </a:rPr>
              <a:t>;</a:t>
            </a:r>
          </a:p>
          <a:p>
            <a:endParaRPr lang="en-US" altLang="ja-JP" dirty="0" smtClean="0">
              <a:solidFill>
                <a:srgbClr val="FFFFFF"/>
              </a:solidFill>
            </a:endParaRPr>
          </a:p>
          <a:p>
            <a:r>
              <a:rPr lang="en-US" altLang="ja-JP" dirty="0" err="1" smtClean="0">
                <a:solidFill>
                  <a:srgbClr val="FFFFFF"/>
                </a:solidFill>
              </a:rPr>
              <a:t>viewer.camera.flyTo</a:t>
            </a:r>
            <a:r>
              <a:rPr lang="en-US" altLang="ja-JP" dirty="0">
                <a:solidFill>
                  <a:srgbClr val="FFFFFF"/>
                </a:solidFill>
              </a:rPr>
              <a:t>({ destination : Cesium.Cartesian3.fromDegrees(139.76,35.67, 15000.0)})</a:t>
            </a:r>
            <a:r>
              <a:rPr lang="en-US" altLang="ja-JP" dirty="0" smtClean="0">
                <a:solidFill>
                  <a:srgbClr val="FFFFFF"/>
                </a:solidFill>
              </a:rPr>
              <a:t>;</a:t>
            </a:r>
            <a:endParaRPr lang="ja-JP" altLang="en-US" dirty="0">
              <a:solidFill>
                <a:srgbClr val="FFFFFF"/>
              </a:solidFill>
            </a:endParaRPr>
          </a:p>
        </p:txBody>
      </p:sp>
      <p:sp>
        <p:nvSpPr>
          <p:cNvPr id="5" name="テキスト ボックス 4"/>
          <p:cNvSpPr txBox="1"/>
          <p:nvPr/>
        </p:nvSpPr>
        <p:spPr>
          <a:xfrm>
            <a:off x="114300" y="12700"/>
            <a:ext cx="3675205" cy="400110"/>
          </a:xfrm>
          <a:prstGeom prst="rect">
            <a:avLst/>
          </a:prstGeom>
          <a:noFill/>
        </p:spPr>
        <p:txBody>
          <a:bodyPr wrap="none" rtlCol="0">
            <a:spAutoFit/>
          </a:bodyPr>
          <a:lstStyle/>
          <a:p>
            <a:r>
              <a:rPr kumimoji="1" lang="en-US" altLang="ja-JP" sz="2000" b="1" u="sng" dirty="0" smtClean="0">
                <a:solidFill>
                  <a:srgbClr val="0000FF"/>
                </a:solidFill>
              </a:rPr>
              <a:t>Cesium</a:t>
            </a:r>
            <a:r>
              <a:rPr kumimoji="1" lang="ja-JP" altLang="en-US" sz="2000" b="1" u="sng" dirty="0" smtClean="0">
                <a:solidFill>
                  <a:srgbClr val="0000FF"/>
                </a:solidFill>
              </a:rPr>
              <a:t>で地理院地図を表示する</a:t>
            </a:r>
            <a:endParaRPr kumimoji="1" lang="ja-JP" altLang="en-US" sz="2000" b="1" u="sng" dirty="0">
              <a:solidFill>
                <a:srgbClr val="0000FF"/>
              </a:solidFill>
            </a:endParaRPr>
          </a:p>
        </p:txBody>
      </p:sp>
      <p:sp>
        <p:nvSpPr>
          <p:cNvPr id="7" name="テキスト ボックス 6"/>
          <p:cNvSpPr txBox="1"/>
          <p:nvPr/>
        </p:nvSpPr>
        <p:spPr>
          <a:xfrm>
            <a:off x="4787900" y="4827369"/>
            <a:ext cx="4242914" cy="646331"/>
          </a:xfrm>
          <a:prstGeom prst="rect">
            <a:avLst/>
          </a:prstGeom>
          <a:noFill/>
        </p:spPr>
        <p:txBody>
          <a:bodyPr wrap="square" rtlCol="0">
            <a:spAutoFit/>
          </a:bodyPr>
          <a:lstStyle/>
          <a:p>
            <a:r>
              <a:rPr lang="en-US" altLang="ja-JP" dirty="0"/>
              <a:t>←</a:t>
            </a:r>
            <a:r>
              <a:rPr kumimoji="1" lang="ja-JP" altLang="en-US" dirty="0" smtClean="0"/>
              <a:t>　</a:t>
            </a:r>
            <a:r>
              <a:rPr lang="ja-JP" altLang="en-US" dirty="0"/>
              <a:t> </a:t>
            </a:r>
            <a:r>
              <a:rPr lang="ja-JP" altLang="en-US" dirty="0" smtClean="0"/>
              <a:t>東京周辺を表示する</a:t>
            </a:r>
            <a:endParaRPr lang="en-US" altLang="ja-JP" dirty="0" smtClean="0"/>
          </a:p>
          <a:p>
            <a:r>
              <a:rPr kumimoji="1" lang="en-US" altLang="ja-JP" dirty="0" smtClean="0"/>
              <a:t>←</a:t>
            </a:r>
            <a:r>
              <a:rPr kumimoji="1" lang="ja-JP" altLang="en-US" dirty="0" smtClean="0"/>
              <a:t>   地理院地図＋</a:t>
            </a:r>
            <a:r>
              <a:rPr kumimoji="1" lang="en-US" altLang="ja-JP" dirty="0" smtClean="0"/>
              <a:t>Cesium</a:t>
            </a:r>
            <a:r>
              <a:rPr kumimoji="1" lang="ja-JP" altLang="en-US" dirty="0" smtClean="0"/>
              <a:t>が表示できる</a:t>
            </a:r>
            <a:endParaRPr kumimoji="1" lang="ja-JP" altLang="en-US" dirty="0"/>
          </a:p>
        </p:txBody>
      </p:sp>
      <p:pic>
        <p:nvPicPr>
          <p:cNvPr id="9" name="図 8"/>
          <p:cNvPicPr>
            <a:picLocks noChangeAspect="1"/>
          </p:cNvPicPr>
          <p:nvPr/>
        </p:nvPicPr>
        <p:blipFill>
          <a:blip r:embed="rId3"/>
          <a:stretch>
            <a:fillRect/>
          </a:stretch>
        </p:blipFill>
        <p:spPr>
          <a:xfrm>
            <a:off x="114300" y="3317191"/>
            <a:ext cx="4419600" cy="2169209"/>
          </a:xfrm>
          <a:prstGeom prst="rect">
            <a:avLst/>
          </a:prstGeom>
        </p:spPr>
      </p:pic>
      <p:sp>
        <p:nvSpPr>
          <p:cNvPr id="10" name="テキスト ボックス 9"/>
          <p:cNvSpPr txBox="1"/>
          <p:nvPr/>
        </p:nvSpPr>
        <p:spPr>
          <a:xfrm>
            <a:off x="1028700" y="5486400"/>
            <a:ext cx="2262158" cy="261610"/>
          </a:xfrm>
          <a:prstGeom prst="rect">
            <a:avLst/>
          </a:prstGeom>
          <a:noFill/>
        </p:spPr>
        <p:txBody>
          <a:bodyPr wrap="none" rtlCol="0">
            <a:spAutoFit/>
          </a:bodyPr>
          <a:lstStyle/>
          <a:p>
            <a:r>
              <a:rPr lang="en-US" altLang="ja-JP" sz="1100" b="1" dirty="0" smtClean="0">
                <a:solidFill>
                  <a:srgbClr val="FF0000"/>
                </a:solidFill>
              </a:rPr>
              <a:t>※</a:t>
            </a:r>
            <a:r>
              <a:rPr lang="ja-JP" altLang="en-US" sz="1100" b="1" dirty="0" smtClean="0">
                <a:solidFill>
                  <a:srgbClr val="FF0000"/>
                </a:solidFill>
              </a:rPr>
              <a:t> </a:t>
            </a:r>
            <a:r>
              <a:rPr kumimoji="1" lang="ja-JP" altLang="en-US" sz="1100" b="1" dirty="0" smtClean="0">
                <a:solidFill>
                  <a:srgbClr val="FF0000"/>
                </a:solidFill>
              </a:rPr>
              <a:t>実装する場合は利用規約に従う</a:t>
            </a:r>
            <a:endParaRPr kumimoji="1" lang="ja-JP" altLang="en-US" sz="1100" b="1" dirty="0">
              <a:solidFill>
                <a:srgbClr val="FF0000"/>
              </a:solidFill>
            </a:endParaRPr>
          </a:p>
        </p:txBody>
      </p:sp>
      <p:sp>
        <p:nvSpPr>
          <p:cNvPr id="11" name="正方形/長方形 10"/>
          <p:cNvSpPr/>
          <p:nvPr/>
        </p:nvSpPr>
        <p:spPr>
          <a:xfrm>
            <a:off x="4572000" y="3646022"/>
            <a:ext cx="4572000" cy="646331"/>
          </a:xfrm>
          <a:prstGeom prst="rect">
            <a:avLst/>
          </a:prstGeom>
        </p:spPr>
        <p:txBody>
          <a:bodyPr>
            <a:spAutoFit/>
          </a:bodyPr>
          <a:lstStyle/>
          <a:p>
            <a:r>
              <a:rPr lang="en-US" altLang="ja-JP" dirty="0">
                <a:hlinkClick r:id="rId4"/>
              </a:rPr>
              <a:t>http://maps.gsi.go.jp/development/</a:t>
            </a:r>
            <a:r>
              <a:rPr lang="en-US" altLang="ja-JP" dirty="0" smtClean="0">
                <a:hlinkClick r:id="rId4"/>
              </a:rPr>
              <a:t>sample.html</a:t>
            </a:r>
            <a:r>
              <a:rPr lang="ja-JP" altLang="en-US" dirty="0" smtClean="0"/>
              <a:t>　</a:t>
            </a:r>
            <a:r>
              <a:rPr lang="en-US" altLang="ja-JP" dirty="0" smtClean="0"/>
              <a:t>:</a:t>
            </a:r>
            <a:r>
              <a:rPr lang="ja-JP" altLang="en-US" dirty="0" smtClean="0"/>
              <a:t>（コードは、国土地理院を参照）</a:t>
            </a:r>
            <a:endParaRPr lang="en-US" altLang="ja-JP" dirty="0" smtClean="0"/>
          </a:p>
        </p:txBody>
      </p:sp>
      <p:sp>
        <p:nvSpPr>
          <p:cNvPr id="8" name="正方形/長方形 7"/>
          <p:cNvSpPr/>
          <p:nvPr/>
        </p:nvSpPr>
        <p:spPr>
          <a:xfrm>
            <a:off x="2393911" y="1885042"/>
            <a:ext cx="3416320"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地理院タイルを読み込むコード</a:t>
            </a:r>
            <a:endParaRPr lang="ja-JP" altLang="en-US" dirty="0">
              <a:solidFill>
                <a:srgbClr val="FFFF00"/>
              </a:solidFill>
            </a:endParaRPr>
          </a:p>
        </p:txBody>
      </p:sp>
      <p:sp>
        <p:nvSpPr>
          <p:cNvPr id="12" name="正方形/長方形 11"/>
          <p:cNvSpPr/>
          <p:nvPr/>
        </p:nvSpPr>
        <p:spPr>
          <a:xfrm>
            <a:off x="5986391" y="2402391"/>
            <a:ext cx="2505814" cy="369332"/>
          </a:xfrm>
          <a:prstGeom prst="rect">
            <a:avLst/>
          </a:prstGeom>
        </p:spPr>
        <p:txBody>
          <a:bodyPr wrap="none">
            <a:spAutoFit/>
          </a:bodyPr>
          <a:lstStyle/>
          <a:p>
            <a:r>
              <a:rPr lang="en-US" altLang="ja-JP" dirty="0" smtClean="0">
                <a:solidFill>
                  <a:srgbClr val="FFFF00"/>
                </a:solidFill>
              </a:rPr>
              <a:t>↓</a:t>
            </a:r>
            <a:r>
              <a:rPr lang="ja-JP" altLang="en-US" dirty="0" smtClean="0">
                <a:solidFill>
                  <a:srgbClr val="FFFF00"/>
                </a:solidFill>
              </a:rPr>
              <a:t>視点を変更するコード</a:t>
            </a:r>
            <a:endParaRPr lang="ja-JP" altLang="en-US" dirty="0">
              <a:solidFill>
                <a:srgbClr val="FFFF00"/>
              </a:solidFill>
            </a:endParaRPr>
          </a:p>
        </p:txBody>
      </p:sp>
    </p:spTree>
    <p:extLst>
      <p:ext uri="{BB962C8B-B14F-4D97-AF65-F5344CB8AC3E}">
        <p14:creationId xmlns:p14="http://schemas.microsoft.com/office/powerpoint/2010/main" val="643429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333377" y="291041"/>
            <a:ext cx="2903359" cy="584776"/>
          </a:xfrm>
          <a:prstGeom prst="rect">
            <a:avLst/>
          </a:prstGeom>
          <a:noFill/>
        </p:spPr>
        <p:txBody>
          <a:bodyPr wrap="none" rtlCol="0">
            <a:spAutoFit/>
          </a:bodyPr>
          <a:lstStyle/>
          <a:p>
            <a:r>
              <a:rPr kumimoji="1" lang="ja-JP" altLang="en-US" sz="3200" u="sng" dirty="0" smtClean="0"/>
              <a:t>ハンズオン概要</a:t>
            </a:r>
            <a:endParaRPr kumimoji="1" lang="ja-JP" altLang="en-US" sz="3200" u="sng" dirty="0"/>
          </a:p>
        </p:txBody>
      </p:sp>
      <p:sp>
        <p:nvSpPr>
          <p:cNvPr id="5" name="テキスト ボックス 4"/>
          <p:cNvSpPr txBox="1"/>
          <p:nvPr/>
        </p:nvSpPr>
        <p:spPr>
          <a:xfrm>
            <a:off x="333377" y="1671722"/>
            <a:ext cx="3438749" cy="646331"/>
          </a:xfrm>
          <a:prstGeom prst="rect">
            <a:avLst/>
          </a:prstGeom>
          <a:noFill/>
        </p:spPr>
        <p:txBody>
          <a:bodyPr wrap="none" rtlCol="0">
            <a:spAutoFit/>
          </a:bodyPr>
          <a:lstStyle/>
          <a:p>
            <a:r>
              <a:rPr lang="en-US" altLang="ja-JP" dirty="0" smtClean="0"/>
              <a:t>Google Earth API</a:t>
            </a:r>
            <a:r>
              <a:rPr lang="ja-JP" altLang="en-US" dirty="0" smtClean="0"/>
              <a:t>の廃止</a:t>
            </a:r>
            <a:endParaRPr lang="en-US" altLang="ja-JP" dirty="0" smtClean="0"/>
          </a:p>
          <a:p>
            <a:r>
              <a:rPr kumimoji="1" lang="en-US" altLang="ja-JP" dirty="0" smtClean="0"/>
              <a:t>3D</a:t>
            </a:r>
            <a:r>
              <a:rPr kumimoji="1" lang="ja-JP" altLang="en-US" dirty="0" smtClean="0"/>
              <a:t>地球儀が</a:t>
            </a:r>
            <a:r>
              <a:rPr kumimoji="1" lang="en-US" altLang="ja-JP" dirty="0" smtClean="0"/>
              <a:t>Web</a:t>
            </a:r>
            <a:r>
              <a:rPr kumimoji="1" lang="ja-JP" altLang="en-US" dirty="0" smtClean="0"/>
              <a:t>上で使えなくなる</a:t>
            </a:r>
            <a:endParaRPr kumimoji="1" lang="ja-JP" altLang="en-US" dirty="0"/>
          </a:p>
        </p:txBody>
      </p:sp>
      <p:sp>
        <p:nvSpPr>
          <p:cNvPr id="6" name="正方形/長方形 5"/>
          <p:cNvSpPr/>
          <p:nvPr/>
        </p:nvSpPr>
        <p:spPr>
          <a:xfrm>
            <a:off x="333377" y="1152022"/>
            <a:ext cx="2062584" cy="461665"/>
          </a:xfrm>
          <a:prstGeom prst="rect">
            <a:avLst/>
          </a:prstGeom>
        </p:spPr>
        <p:txBody>
          <a:bodyPr wrap="none">
            <a:spAutoFit/>
          </a:bodyPr>
          <a:lstStyle/>
          <a:p>
            <a:r>
              <a:rPr lang="ja-JP" altLang="en-US" sz="2400" b="1" dirty="0">
                <a:solidFill>
                  <a:schemeClr val="accent5">
                    <a:lumMod val="75000"/>
                  </a:schemeClr>
                </a:solidFill>
              </a:rPr>
              <a:t>２０１５年１２月</a:t>
            </a:r>
            <a:endParaRPr lang="en-US" altLang="ja-JP" sz="2400" b="1" dirty="0">
              <a:solidFill>
                <a:schemeClr val="accent5">
                  <a:lumMod val="75000"/>
                </a:schemeClr>
              </a:solidFill>
            </a:endParaRPr>
          </a:p>
        </p:txBody>
      </p:sp>
      <p:sp>
        <p:nvSpPr>
          <p:cNvPr id="7" name="テキスト ボックス 6"/>
          <p:cNvSpPr txBox="1"/>
          <p:nvPr/>
        </p:nvSpPr>
        <p:spPr>
          <a:xfrm>
            <a:off x="333377" y="5263246"/>
            <a:ext cx="2902357" cy="369332"/>
          </a:xfrm>
          <a:prstGeom prst="rect">
            <a:avLst/>
          </a:prstGeom>
          <a:noFill/>
        </p:spPr>
        <p:txBody>
          <a:bodyPr wrap="none" rtlCol="0">
            <a:spAutoFit/>
          </a:bodyPr>
          <a:lstStyle/>
          <a:p>
            <a:r>
              <a:rPr lang="ja-JP" altLang="en-US" dirty="0" smtClean="0"/>
              <a:t>ブラウザによって制限される</a:t>
            </a:r>
            <a:endParaRPr kumimoji="1" lang="ja-JP" altLang="en-US" dirty="0"/>
          </a:p>
        </p:txBody>
      </p:sp>
      <p:sp>
        <p:nvSpPr>
          <p:cNvPr id="8" name="正方形/長方形 7"/>
          <p:cNvSpPr/>
          <p:nvPr/>
        </p:nvSpPr>
        <p:spPr>
          <a:xfrm>
            <a:off x="333377" y="2575328"/>
            <a:ext cx="1941106" cy="523220"/>
          </a:xfrm>
          <a:prstGeom prst="rect">
            <a:avLst/>
          </a:prstGeom>
        </p:spPr>
        <p:txBody>
          <a:bodyPr wrap="none">
            <a:spAutoFit/>
          </a:bodyPr>
          <a:lstStyle/>
          <a:p>
            <a:r>
              <a:rPr lang="ja-JP" altLang="en-US" sz="2800" b="1" dirty="0" smtClean="0">
                <a:solidFill>
                  <a:schemeClr val="accent5">
                    <a:lumMod val="75000"/>
                  </a:schemeClr>
                </a:solidFill>
              </a:rPr>
              <a:t>すでに</a:t>
            </a:r>
            <a:r>
              <a:rPr lang="en-US" altLang="ja-JP" sz="2800" b="1" dirty="0" smtClean="0">
                <a:solidFill>
                  <a:schemeClr val="accent5">
                    <a:lumMod val="75000"/>
                  </a:schemeClr>
                </a:solidFill>
              </a:rPr>
              <a:t>……</a:t>
            </a:r>
            <a:r>
              <a:rPr lang="ja-JP" altLang="en-US" sz="2800" b="1" dirty="0" smtClean="0">
                <a:solidFill>
                  <a:schemeClr val="accent5">
                    <a:lumMod val="75000"/>
                  </a:schemeClr>
                </a:solidFill>
              </a:rPr>
              <a:t>。</a:t>
            </a:r>
            <a:endParaRPr lang="en-US" altLang="ja-JP" sz="2800" b="1" dirty="0">
              <a:solidFill>
                <a:schemeClr val="accent5">
                  <a:lumMod val="75000"/>
                </a:schemeClr>
              </a:solidFill>
            </a:endParaRPr>
          </a:p>
        </p:txBody>
      </p:sp>
      <p:pic>
        <p:nvPicPr>
          <p:cNvPr id="10" name="図 9"/>
          <p:cNvPicPr>
            <a:picLocks noChangeAspect="1"/>
          </p:cNvPicPr>
          <p:nvPr/>
        </p:nvPicPr>
        <p:blipFill>
          <a:blip r:embed="rId2"/>
          <a:stretch>
            <a:fillRect/>
          </a:stretch>
        </p:blipFill>
        <p:spPr>
          <a:xfrm>
            <a:off x="363599" y="3232600"/>
            <a:ext cx="2986171" cy="1898352"/>
          </a:xfrm>
          <a:prstGeom prst="rect">
            <a:avLst/>
          </a:prstGeom>
        </p:spPr>
      </p:pic>
      <p:cxnSp>
        <p:nvCxnSpPr>
          <p:cNvPr id="12" name="直線矢印コネクタ 11"/>
          <p:cNvCxnSpPr/>
          <p:nvPr/>
        </p:nvCxnSpPr>
        <p:spPr>
          <a:xfrm>
            <a:off x="2990751" y="1400928"/>
            <a:ext cx="1562749" cy="1"/>
          </a:xfrm>
          <a:prstGeom prst="straightConnector1">
            <a:avLst/>
          </a:prstGeom>
          <a:ln w="53975">
            <a:solidFill>
              <a:schemeClr val="tx2">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テキスト ボックス 18"/>
          <p:cNvSpPr txBox="1"/>
          <p:nvPr/>
        </p:nvSpPr>
        <p:spPr>
          <a:xfrm>
            <a:off x="4959390" y="1016207"/>
            <a:ext cx="3123972" cy="769441"/>
          </a:xfrm>
          <a:prstGeom prst="rect">
            <a:avLst/>
          </a:prstGeom>
          <a:noFill/>
        </p:spPr>
        <p:txBody>
          <a:bodyPr wrap="none" rtlCol="0">
            <a:spAutoFit/>
          </a:bodyPr>
          <a:lstStyle/>
          <a:p>
            <a:r>
              <a:rPr kumimoji="1" lang="en-US" altLang="ja-JP" sz="4400" b="1" dirty="0" smtClean="0">
                <a:solidFill>
                  <a:srgbClr val="0000FF"/>
                </a:solidFill>
              </a:rPr>
              <a:t>Cesium</a:t>
            </a:r>
            <a:r>
              <a:rPr kumimoji="1" lang="ja-JP" altLang="en-US" sz="3200" dirty="0" smtClean="0"/>
              <a:t>が注目</a:t>
            </a:r>
            <a:endParaRPr kumimoji="1" lang="ja-JP" altLang="en-US" sz="3200" dirty="0"/>
          </a:p>
        </p:txBody>
      </p:sp>
      <p:pic>
        <p:nvPicPr>
          <p:cNvPr id="20" name="図 19"/>
          <p:cNvPicPr>
            <a:picLocks noChangeAspect="1"/>
          </p:cNvPicPr>
          <p:nvPr/>
        </p:nvPicPr>
        <p:blipFill>
          <a:blip r:embed="rId3"/>
          <a:stretch>
            <a:fillRect/>
          </a:stretch>
        </p:blipFill>
        <p:spPr>
          <a:xfrm>
            <a:off x="4553500" y="1926217"/>
            <a:ext cx="4076912" cy="2135178"/>
          </a:xfrm>
          <a:prstGeom prst="rect">
            <a:avLst/>
          </a:prstGeom>
        </p:spPr>
      </p:pic>
      <p:sp>
        <p:nvSpPr>
          <p:cNvPr id="21" name="テキスト ボックス 20"/>
          <p:cNvSpPr txBox="1"/>
          <p:nvPr/>
        </p:nvSpPr>
        <p:spPr>
          <a:xfrm>
            <a:off x="4553500" y="4114396"/>
            <a:ext cx="3042570" cy="923330"/>
          </a:xfrm>
          <a:prstGeom prst="rect">
            <a:avLst/>
          </a:prstGeom>
          <a:noFill/>
        </p:spPr>
        <p:txBody>
          <a:bodyPr wrap="none" rtlCol="0">
            <a:spAutoFit/>
          </a:bodyPr>
          <a:lstStyle/>
          <a:p>
            <a:r>
              <a:rPr lang="en-US" altLang="ja-JP" dirty="0" smtClean="0"/>
              <a:t>HTML5</a:t>
            </a:r>
            <a:r>
              <a:rPr lang="ja-JP" altLang="en-US" dirty="0" smtClean="0"/>
              <a:t>・</a:t>
            </a:r>
            <a:r>
              <a:rPr lang="en-US" altLang="ja-JP" dirty="0" err="1" smtClean="0"/>
              <a:t>WebGL</a:t>
            </a:r>
            <a:r>
              <a:rPr lang="ja-JP" altLang="en-US" dirty="0" smtClean="0"/>
              <a:t>に対応</a:t>
            </a:r>
            <a:endParaRPr lang="en-US" altLang="ja-JP" dirty="0" smtClean="0"/>
          </a:p>
          <a:p>
            <a:r>
              <a:rPr lang="ja-JP" altLang="en-US" dirty="0" smtClean="0"/>
              <a:t>オープンソース</a:t>
            </a:r>
            <a:endParaRPr lang="en-US" altLang="ja-JP" dirty="0" smtClean="0"/>
          </a:p>
          <a:p>
            <a:r>
              <a:rPr lang="en-US" altLang="ja-JP" dirty="0" err="1" smtClean="0"/>
              <a:t>GitHub</a:t>
            </a:r>
            <a:r>
              <a:rPr lang="ja-JP" altLang="en-US" dirty="0" smtClean="0"/>
              <a:t>で一括管理公開できる</a:t>
            </a:r>
            <a:endParaRPr lang="en-US" altLang="ja-JP" dirty="0" smtClean="0"/>
          </a:p>
        </p:txBody>
      </p:sp>
      <p:sp>
        <p:nvSpPr>
          <p:cNvPr id="22" name="正方形/長方形 21"/>
          <p:cNvSpPr/>
          <p:nvPr/>
        </p:nvSpPr>
        <p:spPr>
          <a:xfrm>
            <a:off x="4305817" y="5062509"/>
            <a:ext cx="4838183" cy="584776"/>
          </a:xfrm>
          <a:prstGeom prst="rect">
            <a:avLst/>
          </a:prstGeom>
        </p:spPr>
        <p:txBody>
          <a:bodyPr wrap="none">
            <a:spAutoFit/>
          </a:bodyPr>
          <a:lstStyle/>
          <a:p>
            <a:r>
              <a:rPr lang="ja-JP" altLang="en-US" sz="3200" b="1" dirty="0" smtClean="0">
                <a:solidFill>
                  <a:srgbClr val="0000FF"/>
                </a:solidFill>
              </a:rPr>
              <a:t>移行する環境は整っている</a:t>
            </a:r>
            <a:endParaRPr lang="en-US" altLang="ja-JP" sz="3200" b="1" dirty="0">
              <a:solidFill>
                <a:srgbClr val="0000FF"/>
              </a:solidFill>
            </a:endParaRPr>
          </a:p>
        </p:txBody>
      </p:sp>
    </p:spTree>
    <p:extLst>
      <p:ext uri="{BB962C8B-B14F-4D97-AF65-F5344CB8AC3E}">
        <p14:creationId xmlns:p14="http://schemas.microsoft.com/office/powerpoint/2010/main" val="250522190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p:cNvPicPr>
            <a:picLocks noChangeAspect="1"/>
          </p:cNvPicPr>
          <p:nvPr/>
        </p:nvPicPr>
        <p:blipFill>
          <a:blip r:embed="rId2">
            <a:alphaModFix amt="12000"/>
          </a:blip>
          <a:stretch>
            <a:fillRect/>
          </a:stretch>
        </p:blipFill>
        <p:spPr>
          <a:xfrm>
            <a:off x="0" y="199013"/>
            <a:ext cx="9144000" cy="5140990"/>
          </a:xfrm>
          <a:prstGeom prst="rect">
            <a:avLst/>
          </a:prstGeom>
        </p:spPr>
      </p:pic>
      <p:sp>
        <p:nvSpPr>
          <p:cNvPr id="4" name="正方形/長方形 3"/>
          <p:cNvSpPr/>
          <p:nvPr/>
        </p:nvSpPr>
        <p:spPr>
          <a:xfrm>
            <a:off x="0" y="1986841"/>
            <a:ext cx="9144000" cy="1446550"/>
          </a:xfrm>
          <a:prstGeom prst="rect">
            <a:avLst/>
          </a:prstGeom>
          <a:solidFill>
            <a:srgbClr val="FFFFFF">
              <a:alpha val="36000"/>
            </a:srgbClr>
          </a:solidFill>
        </p:spPr>
        <p:txBody>
          <a:bodyPr wrap="square">
            <a:spAutoFit/>
          </a:bodyPr>
          <a:lstStyle/>
          <a:p>
            <a:r>
              <a:rPr lang="ja-JP" altLang="en-US" sz="4400" b="1" dirty="0" smtClean="0">
                <a:solidFill>
                  <a:srgbClr val="008000"/>
                </a:solidFill>
              </a:rPr>
              <a:t>　</a:t>
            </a:r>
            <a:r>
              <a:rPr lang="en-US" altLang="ja-JP" sz="4400" b="1" dirty="0" smtClean="0">
                <a:solidFill>
                  <a:srgbClr val="008000"/>
                </a:solidFill>
              </a:rPr>
              <a:t>cesium-</a:t>
            </a:r>
            <a:r>
              <a:rPr lang="en-US" altLang="ja-JP" sz="4400" b="1" dirty="0" err="1" smtClean="0">
                <a:solidFill>
                  <a:srgbClr val="008000"/>
                </a:solidFill>
              </a:rPr>
              <a:t>stater</a:t>
            </a:r>
            <a:r>
              <a:rPr lang="en-US" altLang="ja-JP" sz="4400" b="1" dirty="0" smtClean="0">
                <a:solidFill>
                  <a:srgbClr val="008000"/>
                </a:solidFill>
              </a:rPr>
              <a:t>-app</a:t>
            </a:r>
            <a:r>
              <a:rPr lang="ja-JP" altLang="en-US" sz="2800" b="1" dirty="0" smtClean="0"/>
              <a:t>を使えば、</a:t>
            </a:r>
            <a:r>
              <a:rPr lang="ja-JP" altLang="ja-JP" sz="2800" b="1" dirty="0"/>
              <a:t>　</a:t>
            </a:r>
            <a:r>
              <a:rPr lang="ja-JP" altLang="en-US" sz="2800" b="1" dirty="0" smtClean="0"/>
              <a:t>　　　　　　　　　　　　　　　　　　　　</a:t>
            </a:r>
            <a:endParaRPr lang="en-US" altLang="ja-JP" sz="2800" b="1" dirty="0"/>
          </a:p>
          <a:p>
            <a:pPr algn="r"/>
            <a:r>
              <a:rPr lang="ja-JP" altLang="ja-JP" sz="2800" b="1" dirty="0" smtClean="0"/>
              <a:t>　</a:t>
            </a:r>
            <a:r>
              <a:rPr lang="ja-JP" altLang="en-US" sz="2800" b="1" dirty="0" smtClean="0"/>
              <a:t>　</a:t>
            </a:r>
            <a:r>
              <a:rPr lang="en-US" altLang="ja-JP" sz="4400" b="1" dirty="0" err="1" smtClean="0">
                <a:solidFill>
                  <a:srgbClr val="FF6600"/>
                </a:solidFill>
              </a:rPr>
              <a:t>App.js</a:t>
            </a:r>
            <a:r>
              <a:rPr lang="ja-JP" altLang="en-US" sz="2800" b="1" dirty="0" smtClean="0"/>
              <a:t>を編集するだけで地物を追加できる！</a:t>
            </a:r>
            <a:endParaRPr lang="ja-JP" altLang="en-US" sz="2800" b="1" dirty="0"/>
          </a:p>
        </p:txBody>
      </p:sp>
      <p:sp>
        <p:nvSpPr>
          <p:cNvPr id="5" name="正方形/長方形 4"/>
          <p:cNvSpPr/>
          <p:nvPr/>
        </p:nvSpPr>
        <p:spPr>
          <a:xfrm>
            <a:off x="576246" y="515653"/>
            <a:ext cx="1738777" cy="523220"/>
          </a:xfrm>
          <a:prstGeom prst="rect">
            <a:avLst/>
          </a:prstGeom>
        </p:spPr>
        <p:txBody>
          <a:bodyPr wrap="none">
            <a:spAutoFit/>
          </a:bodyPr>
          <a:lstStyle/>
          <a:p>
            <a:r>
              <a:rPr lang="en-US" altLang="ja-JP" sz="2800" dirty="0" smtClean="0"/>
              <a:t>③</a:t>
            </a:r>
            <a:r>
              <a:rPr lang="ja-JP" altLang="en-US" sz="2800" dirty="0" smtClean="0"/>
              <a:t>の要点</a:t>
            </a:r>
            <a:endParaRPr lang="en-US" altLang="ja-JP" sz="2800" dirty="0" smtClean="0"/>
          </a:p>
        </p:txBody>
      </p:sp>
    </p:spTree>
    <p:extLst>
      <p:ext uri="{BB962C8B-B14F-4D97-AF65-F5344CB8AC3E}">
        <p14:creationId xmlns:p14="http://schemas.microsoft.com/office/powerpoint/2010/main" val="35880124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91655" y="2430957"/>
            <a:ext cx="9143999" cy="952500"/>
          </a:xfrm>
        </p:spPr>
        <p:txBody>
          <a:bodyPr>
            <a:noAutofit/>
          </a:bodyPr>
          <a:lstStyle/>
          <a:p>
            <a:r>
              <a:rPr lang="en-US" altLang="ja-JP" sz="7200" dirty="0" smtClean="0"/>
              <a:t>④KML</a:t>
            </a:r>
            <a:r>
              <a:rPr lang="ja-JP" altLang="en-US" sz="7200" dirty="0" smtClean="0"/>
              <a:t>をつくる</a:t>
            </a:r>
            <a:endParaRPr kumimoji="1" lang="ja-JP" altLang="en-US" sz="7200" dirty="0"/>
          </a:p>
        </p:txBody>
      </p:sp>
    </p:spTree>
    <p:extLst>
      <p:ext uri="{BB962C8B-B14F-4D97-AF65-F5344CB8AC3E}">
        <p14:creationId xmlns:p14="http://schemas.microsoft.com/office/powerpoint/2010/main" val="39952524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82222" y="282222"/>
            <a:ext cx="7272143" cy="523220"/>
          </a:xfrm>
          <a:prstGeom prst="rect">
            <a:avLst/>
          </a:prstGeom>
          <a:noFill/>
        </p:spPr>
        <p:txBody>
          <a:bodyPr wrap="none" rtlCol="0">
            <a:spAutoFit/>
          </a:bodyPr>
          <a:lstStyle/>
          <a:p>
            <a:r>
              <a:rPr kumimoji="1" lang="en-US" altLang="ja-JP" sz="2800" u="sng" dirty="0" err="1" smtClean="0">
                <a:solidFill>
                  <a:srgbClr val="0000FF"/>
                </a:solidFill>
              </a:rPr>
              <a:t>GoogleEarth</a:t>
            </a:r>
            <a:r>
              <a:rPr kumimoji="1" lang="ja-JP" altLang="en-US" sz="2800" u="sng" dirty="0" smtClean="0">
                <a:solidFill>
                  <a:srgbClr val="0000FF"/>
                </a:solidFill>
              </a:rPr>
              <a:t>で</a:t>
            </a:r>
            <a:r>
              <a:rPr kumimoji="1" lang="en-US" altLang="ja-JP" sz="2800" u="sng" dirty="0" smtClean="0">
                <a:solidFill>
                  <a:srgbClr val="0000FF"/>
                </a:solidFill>
              </a:rPr>
              <a:t>Cesium</a:t>
            </a:r>
            <a:r>
              <a:rPr kumimoji="1" lang="ja-JP" altLang="en-US" sz="2800" u="sng" dirty="0" smtClean="0">
                <a:solidFill>
                  <a:srgbClr val="0000FF"/>
                </a:solidFill>
              </a:rPr>
              <a:t>にのせるＫＭＬを作成する</a:t>
            </a:r>
            <a:endParaRPr kumimoji="1" lang="ja-JP" altLang="en-US" sz="2800" u="sng" dirty="0">
              <a:solidFill>
                <a:srgbClr val="0000FF"/>
              </a:solidFill>
            </a:endParaRPr>
          </a:p>
        </p:txBody>
      </p:sp>
      <p:pic>
        <p:nvPicPr>
          <p:cNvPr id="5" name="図 4"/>
          <p:cNvPicPr>
            <a:picLocks noChangeAspect="1"/>
          </p:cNvPicPr>
          <p:nvPr/>
        </p:nvPicPr>
        <p:blipFill>
          <a:blip r:embed="rId2"/>
          <a:stretch>
            <a:fillRect/>
          </a:stretch>
        </p:blipFill>
        <p:spPr>
          <a:xfrm>
            <a:off x="282222" y="805442"/>
            <a:ext cx="8226778" cy="4437731"/>
          </a:xfrm>
          <a:prstGeom prst="rect">
            <a:avLst/>
          </a:prstGeom>
        </p:spPr>
      </p:pic>
      <p:sp>
        <p:nvSpPr>
          <p:cNvPr id="2" name="テキスト ボックス 1"/>
          <p:cNvSpPr txBox="1"/>
          <p:nvPr/>
        </p:nvSpPr>
        <p:spPr>
          <a:xfrm>
            <a:off x="3177822" y="5345668"/>
            <a:ext cx="2444074" cy="369332"/>
          </a:xfrm>
          <a:prstGeom prst="rect">
            <a:avLst/>
          </a:prstGeom>
          <a:noFill/>
        </p:spPr>
        <p:txBody>
          <a:bodyPr wrap="none" rtlCol="0">
            <a:spAutoFit/>
          </a:bodyPr>
          <a:lstStyle/>
          <a:p>
            <a:r>
              <a:rPr lang="ja-JP" altLang="ja-JP" dirty="0" smtClean="0"/>
              <a:t>G</a:t>
            </a:r>
            <a:r>
              <a:rPr lang="en-US" altLang="ja-JP" dirty="0" err="1" smtClean="0"/>
              <a:t>oogleEarth</a:t>
            </a:r>
            <a:r>
              <a:rPr lang="ja-JP" altLang="en-US" dirty="0" smtClean="0"/>
              <a:t>を起動する</a:t>
            </a:r>
            <a:endParaRPr kumimoji="1" lang="ja-JP" altLang="en-US" dirty="0"/>
          </a:p>
        </p:txBody>
      </p:sp>
    </p:spTree>
    <p:extLst>
      <p:ext uri="{BB962C8B-B14F-4D97-AF65-F5344CB8AC3E}">
        <p14:creationId xmlns:p14="http://schemas.microsoft.com/office/powerpoint/2010/main" val="24292470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p:cNvPicPr>
            <a:picLocks noChangeAspect="1"/>
          </p:cNvPicPr>
          <p:nvPr/>
        </p:nvPicPr>
        <p:blipFill>
          <a:blip r:embed="rId2"/>
          <a:stretch>
            <a:fillRect/>
          </a:stretch>
        </p:blipFill>
        <p:spPr>
          <a:xfrm>
            <a:off x="0" y="0"/>
            <a:ext cx="9144000" cy="4989473"/>
          </a:xfrm>
          <a:prstGeom prst="rect">
            <a:avLst/>
          </a:prstGeom>
          <a:ln>
            <a:solidFill>
              <a:srgbClr val="000000"/>
            </a:solidFill>
          </a:ln>
        </p:spPr>
      </p:pic>
      <p:pic>
        <p:nvPicPr>
          <p:cNvPr id="4" name="図 3"/>
          <p:cNvPicPr>
            <a:picLocks noChangeAspect="1"/>
          </p:cNvPicPr>
          <p:nvPr/>
        </p:nvPicPr>
        <p:blipFill>
          <a:blip r:embed="rId3"/>
          <a:stretch>
            <a:fillRect/>
          </a:stretch>
        </p:blipFill>
        <p:spPr>
          <a:xfrm>
            <a:off x="6516073" y="454379"/>
            <a:ext cx="2310427" cy="2596444"/>
          </a:xfrm>
          <a:prstGeom prst="rect">
            <a:avLst/>
          </a:prstGeom>
        </p:spPr>
      </p:pic>
      <p:sp>
        <p:nvSpPr>
          <p:cNvPr id="2" name="テキスト ボックス 1"/>
          <p:cNvSpPr txBox="1"/>
          <p:nvPr/>
        </p:nvSpPr>
        <p:spPr>
          <a:xfrm>
            <a:off x="254000" y="551934"/>
            <a:ext cx="3207128" cy="369332"/>
          </a:xfrm>
          <a:prstGeom prst="rect">
            <a:avLst/>
          </a:prstGeom>
          <a:noFill/>
        </p:spPr>
        <p:txBody>
          <a:bodyPr wrap="none" rtlCol="0">
            <a:spAutoFit/>
          </a:bodyPr>
          <a:lstStyle/>
          <a:p>
            <a:r>
              <a:rPr kumimoji="1" lang="ja-JP" altLang="en-US" dirty="0" smtClean="0"/>
              <a:t>名称を入力（タイトルは小文字）</a:t>
            </a:r>
            <a:endParaRPr kumimoji="1" lang="ja-JP" altLang="en-US" dirty="0"/>
          </a:p>
        </p:txBody>
      </p:sp>
      <p:sp>
        <p:nvSpPr>
          <p:cNvPr id="5" name="テキスト ボックス 4"/>
          <p:cNvSpPr txBox="1"/>
          <p:nvPr/>
        </p:nvSpPr>
        <p:spPr>
          <a:xfrm>
            <a:off x="254001" y="2329934"/>
            <a:ext cx="3207128" cy="1200329"/>
          </a:xfrm>
          <a:prstGeom prst="rect">
            <a:avLst/>
          </a:prstGeom>
          <a:noFill/>
        </p:spPr>
        <p:txBody>
          <a:bodyPr wrap="square" rtlCol="0">
            <a:spAutoFit/>
          </a:bodyPr>
          <a:lstStyle/>
          <a:p>
            <a:r>
              <a:rPr kumimoji="1" lang="ja-JP" altLang="en-US" dirty="0" smtClean="0"/>
              <a:t>説明文や画像のリンク</a:t>
            </a:r>
            <a:r>
              <a:rPr kumimoji="1" lang="en-US" altLang="ja-JP" dirty="0" smtClean="0"/>
              <a:t>(Add</a:t>
            </a:r>
            <a:r>
              <a:rPr kumimoji="1" lang="ja-JP" altLang="en-US" dirty="0" smtClean="0"/>
              <a:t> </a:t>
            </a:r>
            <a:r>
              <a:rPr kumimoji="1" lang="en-US" altLang="ja-JP" dirty="0" smtClean="0"/>
              <a:t>image</a:t>
            </a:r>
            <a:r>
              <a:rPr kumimoji="1" lang="ja-JP" altLang="en-US" dirty="0" smtClean="0"/>
              <a:t>から</a:t>
            </a:r>
            <a:r>
              <a:rPr kumimoji="1" lang="en-US" altLang="ja-JP" dirty="0" smtClean="0"/>
              <a:t>)</a:t>
            </a:r>
            <a:r>
              <a:rPr kumimoji="1" lang="ja-JP" altLang="en-US" dirty="0" smtClean="0"/>
              <a:t>を貼り付けておく。</a:t>
            </a:r>
            <a:endParaRPr kumimoji="1" lang="en-US" altLang="ja-JP" dirty="0" smtClean="0"/>
          </a:p>
          <a:p>
            <a:endParaRPr lang="en-US" altLang="ja-JP" dirty="0" smtClean="0"/>
          </a:p>
          <a:p>
            <a:r>
              <a:rPr lang="en-US" altLang="ja-JP" dirty="0" smtClean="0"/>
              <a:t>※ </a:t>
            </a:r>
            <a:r>
              <a:rPr lang="ja-JP" altLang="en-US" dirty="0" smtClean="0"/>
              <a:t>画像のサイズに注意する</a:t>
            </a:r>
            <a:endParaRPr kumimoji="1" lang="ja-JP" altLang="en-US" dirty="0"/>
          </a:p>
        </p:txBody>
      </p:sp>
      <p:cxnSp>
        <p:nvCxnSpPr>
          <p:cNvPr id="7" name="直線矢印コネクタ 6"/>
          <p:cNvCxnSpPr/>
          <p:nvPr/>
        </p:nvCxnSpPr>
        <p:spPr>
          <a:xfrm flipV="1">
            <a:off x="3568700" y="787400"/>
            <a:ext cx="3060700" cy="25400"/>
          </a:xfrm>
          <a:prstGeom prst="straightConnector1">
            <a:avLst/>
          </a:prstGeom>
          <a:ln w="38100" cmpd="sng">
            <a:solidFill>
              <a:srgbClr val="FF6600"/>
            </a:solidFill>
            <a:tailEnd type="arrow"/>
          </a:ln>
        </p:spPr>
        <p:style>
          <a:lnRef idx="2">
            <a:schemeClr val="accent1"/>
          </a:lnRef>
          <a:fillRef idx="0">
            <a:schemeClr val="accent1"/>
          </a:fillRef>
          <a:effectRef idx="1">
            <a:schemeClr val="accent1"/>
          </a:effectRef>
          <a:fontRef idx="minor">
            <a:schemeClr val="tx1"/>
          </a:fontRef>
        </p:style>
      </p:cxnSp>
      <p:sp>
        <p:nvSpPr>
          <p:cNvPr id="9" name="テキスト ボックス 8"/>
          <p:cNvSpPr txBox="1"/>
          <p:nvPr/>
        </p:nvSpPr>
        <p:spPr>
          <a:xfrm>
            <a:off x="6794500" y="2565400"/>
            <a:ext cx="1624664" cy="369332"/>
          </a:xfrm>
          <a:prstGeom prst="rect">
            <a:avLst/>
          </a:prstGeom>
          <a:noFill/>
        </p:spPr>
        <p:txBody>
          <a:bodyPr wrap="none" rtlCol="0">
            <a:spAutoFit/>
          </a:bodyPr>
          <a:lstStyle/>
          <a:p>
            <a:r>
              <a:rPr kumimoji="1" lang="ja-JP" altLang="en-US" dirty="0" smtClean="0"/>
              <a:t>アイコンを選択</a:t>
            </a:r>
            <a:endParaRPr kumimoji="1" lang="ja-JP" altLang="en-US" dirty="0"/>
          </a:p>
        </p:txBody>
      </p:sp>
      <p:sp>
        <p:nvSpPr>
          <p:cNvPr id="10" name="テキスト ボックス 9"/>
          <p:cNvSpPr txBox="1"/>
          <p:nvPr/>
        </p:nvSpPr>
        <p:spPr>
          <a:xfrm>
            <a:off x="2832100" y="5181600"/>
            <a:ext cx="3474930" cy="369332"/>
          </a:xfrm>
          <a:prstGeom prst="rect">
            <a:avLst/>
          </a:prstGeom>
          <a:noFill/>
        </p:spPr>
        <p:txBody>
          <a:bodyPr wrap="none" rtlCol="0">
            <a:spAutoFit/>
          </a:bodyPr>
          <a:lstStyle/>
          <a:p>
            <a:r>
              <a:rPr kumimoji="1" lang="ja-JP" altLang="en-US" dirty="0" smtClean="0"/>
              <a:t>ポイントを作成し、情報を追加する</a:t>
            </a:r>
            <a:endParaRPr kumimoji="1" lang="ja-JP" altLang="en-US" dirty="0"/>
          </a:p>
        </p:txBody>
      </p:sp>
      <p:sp>
        <p:nvSpPr>
          <p:cNvPr id="11" name="正方形/長方形 10"/>
          <p:cNvSpPr/>
          <p:nvPr/>
        </p:nvSpPr>
        <p:spPr>
          <a:xfrm>
            <a:off x="1981200" y="124832"/>
            <a:ext cx="241300" cy="192668"/>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095314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9144000" cy="4974229"/>
          </a:xfrm>
          <a:prstGeom prst="rect">
            <a:avLst/>
          </a:prstGeom>
          <a:ln>
            <a:solidFill>
              <a:schemeClr val="tx1"/>
            </a:solidFill>
          </a:ln>
        </p:spPr>
      </p:pic>
      <p:sp>
        <p:nvSpPr>
          <p:cNvPr id="3" name="正方形/長方形 2"/>
          <p:cNvSpPr/>
          <p:nvPr/>
        </p:nvSpPr>
        <p:spPr>
          <a:xfrm>
            <a:off x="2387600" y="167888"/>
            <a:ext cx="228600" cy="162312"/>
          </a:xfrm>
          <a:prstGeom prst="rect">
            <a:avLst/>
          </a:prstGeom>
          <a:noFill/>
          <a:ln w="38100" cmpd="sng">
            <a:solidFill>
              <a:srgbClr val="FF66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2" name="テキスト ボックス 1"/>
          <p:cNvSpPr txBox="1"/>
          <p:nvPr/>
        </p:nvSpPr>
        <p:spPr>
          <a:xfrm>
            <a:off x="2870200" y="5200134"/>
            <a:ext cx="3432550" cy="369332"/>
          </a:xfrm>
          <a:prstGeom prst="rect">
            <a:avLst/>
          </a:prstGeom>
          <a:noFill/>
        </p:spPr>
        <p:txBody>
          <a:bodyPr wrap="none" rtlCol="0">
            <a:spAutoFit/>
          </a:bodyPr>
          <a:lstStyle/>
          <a:p>
            <a:r>
              <a:rPr kumimoji="1" lang="ja-JP" altLang="en-US" dirty="0" smtClean="0"/>
              <a:t>ラインを追加し、ルートを作成する</a:t>
            </a:r>
            <a:endParaRPr kumimoji="1" lang="ja-JP" altLang="en-US" dirty="0"/>
          </a:p>
        </p:txBody>
      </p:sp>
    </p:spTree>
    <p:extLst>
      <p:ext uri="{BB962C8B-B14F-4D97-AF65-F5344CB8AC3E}">
        <p14:creationId xmlns:p14="http://schemas.microsoft.com/office/powerpoint/2010/main" val="31425293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9144000" cy="4974229"/>
          </a:xfrm>
          <a:prstGeom prst="rect">
            <a:avLst/>
          </a:prstGeom>
          <a:ln>
            <a:solidFill>
              <a:srgbClr val="000000"/>
            </a:solidFill>
          </a:ln>
        </p:spPr>
      </p:pic>
      <p:sp>
        <p:nvSpPr>
          <p:cNvPr id="2" name="テキスト ボックス 1"/>
          <p:cNvSpPr txBox="1"/>
          <p:nvPr/>
        </p:nvSpPr>
        <p:spPr>
          <a:xfrm>
            <a:off x="3632200" y="5136634"/>
            <a:ext cx="2764398" cy="369332"/>
          </a:xfrm>
          <a:prstGeom prst="rect">
            <a:avLst/>
          </a:prstGeom>
          <a:noFill/>
        </p:spPr>
        <p:txBody>
          <a:bodyPr wrap="none" rtlCol="0">
            <a:spAutoFit/>
          </a:bodyPr>
          <a:lstStyle/>
          <a:p>
            <a:r>
              <a:rPr kumimoji="1" lang="ja-JP" altLang="en-US" dirty="0" smtClean="0"/>
              <a:t>ラインの幅や色を設定する</a:t>
            </a:r>
            <a:endParaRPr kumimoji="1" lang="ja-JP" altLang="en-US" dirty="0"/>
          </a:p>
        </p:txBody>
      </p:sp>
    </p:spTree>
    <p:extLst>
      <p:ext uri="{BB962C8B-B14F-4D97-AF65-F5344CB8AC3E}">
        <p14:creationId xmlns:p14="http://schemas.microsoft.com/office/powerpoint/2010/main" val="4097317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368300"/>
            <a:ext cx="9144000" cy="4970585"/>
          </a:xfrm>
          <a:prstGeom prst="rect">
            <a:avLst/>
          </a:prstGeom>
        </p:spPr>
      </p:pic>
    </p:spTree>
    <p:extLst>
      <p:ext uri="{BB962C8B-B14F-4D97-AF65-F5344CB8AC3E}">
        <p14:creationId xmlns:p14="http://schemas.microsoft.com/office/powerpoint/2010/main" val="7767390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9144000" cy="4981533"/>
          </a:xfrm>
          <a:prstGeom prst="rect">
            <a:avLst/>
          </a:prstGeom>
        </p:spPr>
      </p:pic>
      <p:sp>
        <p:nvSpPr>
          <p:cNvPr id="2" name="テキスト ボックス 1"/>
          <p:cNvSpPr txBox="1"/>
          <p:nvPr/>
        </p:nvSpPr>
        <p:spPr>
          <a:xfrm>
            <a:off x="292100" y="5130800"/>
            <a:ext cx="8650400" cy="369332"/>
          </a:xfrm>
          <a:prstGeom prst="rect">
            <a:avLst/>
          </a:prstGeom>
          <a:noFill/>
        </p:spPr>
        <p:txBody>
          <a:bodyPr wrap="none" rtlCol="0">
            <a:spAutoFit/>
          </a:bodyPr>
          <a:lstStyle/>
          <a:p>
            <a:r>
              <a:rPr kumimoji="1" lang="ja-JP" altLang="en-US" dirty="0" smtClean="0"/>
              <a:t>右クリックの</a:t>
            </a:r>
            <a:r>
              <a:rPr kumimoji="1" lang="en-US" altLang="ja-JP" dirty="0" smtClean="0"/>
              <a:t>Add</a:t>
            </a:r>
            <a:r>
              <a:rPr kumimoji="1" lang="ja-JP" altLang="en-US" dirty="0" smtClean="0"/>
              <a:t>から、フォルダーを作成しポイントとラインをまとめ、</a:t>
            </a:r>
            <a:r>
              <a:rPr kumimoji="1" lang="en-US" altLang="ja-JP" dirty="0" err="1" smtClean="0"/>
              <a:t>kml</a:t>
            </a:r>
            <a:r>
              <a:rPr lang="ja-JP" altLang="en-US" dirty="0" smtClean="0"/>
              <a:t>として保存する</a:t>
            </a:r>
            <a:endParaRPr kumimoji="1" lang="ja-JP" altLang="en-US" dirty="0"/>
          </a:p>
        </p:txBody>
      </p:sp>
    </p:spTree>
    <p:extLst>
      <p:ext uri="{BB962C8B-B14F-4D97-AF65-F5344CB8AC3E}">
        <p14:creationId xmlns:p14="http://schemas.microsoft.com/office/powerpoint/2010/main" val="3830297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8264" y="2430957"/>
            <a:ext cx="9846125" cy="952500"/>
          </a:xfrm>
        </p:spPr>
        <p:txBody>
          <a:bodyPr>
            <a:noAutofit/>
          </a:bodyPr>
          <a:lstStyle/>
          <a:p>
            <a:r>
              <a:rPr lang="en-US" altLang="ja-JP" sz="6600" dirty="0" smtClean="0"/>
              <a:t>⑤Cesium</a:t>
            </a:r>
            <a:r>
              <a:rPr lang="ja-JP" altLang="en-US" sz="6600" dirty="0" smtClean="0"/>
              <a:t>に</a:t>
            </a:r>
            <a:r>
              <a:rPr lang="en-US" altLang="ja-JP" sz="6600" dirty="0" smtClean="0"/>
              <a:t>KML</a:t>
            </a:r>
            <a:r>
              <a:rPr lang="ja-JP" altLang="en-US" sz="6600" dirty="0" smtClean="0"/>
              <a:t>をのせる</a:t>
            </a:r>
            <a:endParaRPr kumimoji="1" lang="ja-JP" altLang="en-US" sz="6600" dirty="0"/>
          </a:p>
        </p:txBody>
      </p:sp>
    </p:spTree>
    <p:extLst>
      <p:ext uri="{BB962C8B-B14F-4D97-AF65-F5344CB8AC3E}">
        <p14:creationId xmlns:p14="http://schemas.microsoft.com/office/powerpoint/2010/main" val="3392510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p:cNvPicPr>
            <a:picLocks noChangeAspect="1"/>
          </p:cNvPicPr>
          <p:nvPr/>
        </p:nvPicPr>
        <p:blipFill>
          <a:blip r:embed="rId2"/>
          <a:stretch>
            <a:fillRect/>
          </a:stretch>
        </p:blipFill>
        <p:spPr>
          <a:xfrm>
            <a:off x="0" y="5170"/>
            <a:ext cx="6727382" cy="1633130"/>
          </a:xfrm>
          <a:prstGeom prst="rect">
            <a:avLst/>
          </a:prstGeom>
        </p:spPr>
      </p:pic>
      <p:sp>
        <p:nvSpPr>
          <p:cNvPr id="4" name="正方形/長方形 3"/>
          <p:cNvSpPr/>
          <p:nvPr/>
        </p:nvSpPr>
        <p:spPr>
          <a:xfrm>
            <a:off x="112889" y="2146638"/>
            <a:ext cx="8890000" cy="1938992"/>
          </a:xfrm>
          <a:prstGeom prst="rect">
            <a:avLst/>
          </a:prstGeom>
          <a:solidFill>
            <a:srgbClr val="000000"/>
          </a:solidFill>
        </p:spPr>
        <p:txBody>
          <a:bodyPr wrap="square">
            <a:spAutoFit/>
          </a:bodyPr>
          <a:lstStyle/>
          <a:p>
            <a:r>
              <a:rPr lang="en-US" altLang="ja-JP" sz="2400" dirty="0" err="1">
                <a:solidFill>
                  <a:srgbClr val="FFFFFF"/>
                </a:solidFill>
              </a:rPr>
              <a:t>var</a:t>
            </a:r>
            <a:r>
              <a:rPr lang="en-US" altLang="ja-JP" sz="2400" dirty="0">
                <a:solidFill>
                  <a:srgbClr val="FFFFFF"/>
                </a:solidFill>
              </a:rPr>
              <a:t> viewer = new </a:t>
            </a:r>
            <a:r>
              <a:rPr lang="en-US" altLang="ja-JP" sz="2400" dirty="0" err="1">
                <a:solidFill>
                  <a:srgbClr val="FFFFFF"/>
                </a:solidFill>
              </a:rPr>
              <a:t>Cesium.Viewer</a:t>
            </a:r>
            <a:r>
              <a:rPr lang="en-US" altLang="ja-JP" sz="2400" dirty="0">
                <a:solidFill>
                  <a:srgbClr val="FFFFFF"/>
                </a:solidFill>
              </a:rPr>
              <a:t>('</a:t>
            </a:r>
            <a:r>
              <a:rPr lang="en-US" altLang="ja-JP" sz="2400" dirty="0" err="1">
                <a:solidFill>
                  <a:srgbClr val="FFFFFF"/>
                </a:solidFill>
              </a:rPr>
              <a:t>cesiumContainer</a:t>
            </a:r>
            <a:r>
              <a:rPr lang="en-US" altLang="ja-JP" sz="2400" dirty="0">
                <a:solidFill>
                  <a:srgbClr val="FFFFFF"/>
                </a:solidFill>
              </a:rPr>
              <a:t>');</a:t>
            </a:r>
          </a:p>
          <a:p>
            <a:endParaRPr lang="en-US" altLang="ja-JP" sz="2400" dirty="0">
              <a:solidFill>
                <a:srgbClr val="FFFFFF"/>
              </a:solidFill>
            </a:endParaRPr>
          </a:p>
          <a:p>
            <a:r>
              <a:rPr lang="en-US" altLang="ja-JP" sz="2400" dirty="0" err="1">
                <a:solidFill>
                  <a:srgbClr val="FFFFFF"/>
                </a:solidFill>
              </a:rPr>
              <a:t>viewer.dataSources.add</a:t>
            </a:r>
            <a:r>
              <a:rPr lang="en-US" altLang="ja-JP" sz="2400" dirty="0">
                <a:solidFill>
                  <a:srgbClr val="FFFFFF"/>
                </a:solidFill>
              </a:rPr>
              <a:t>(</a:t>
            </a:r>
            <a:r>
              <a:rPr lang="en-US" altLang="ja-JP" sz="2400" dirty="0" err="1">
                <a:solidFill>
                  <a:srgbClr val="FFFFFF"/>
                </a:solidFill>
              </a:rPr>
              <a:t>Cesium.KmlDataSource.load</a:t>
            </a:r>
            <a:r>
              <a:rPr lang="en-US" altLang="ja-JP" sz="2400" dirty="0">
                <a:solidFill>
                  <a:srgbClr val="FFFFFF"/>
                </a:solidFill>
              </a:rPr>
              <a:t>('http://sagara1020.github.io/cesium-</a:t>
            </a:r>
            <a:r>
              <a:rPr lang="en-US" altLang="ja-JP" sz="2400" dirty="0" err="1">
                <a:solidFill>
                  <a:srgbClr val="FFFFFF"/>
                </a:solidFill>
              </a:rPr>
              <a:t>tokyo</a:t>
            </a:r>
            <a:r>
              <a:rPr lang="en-US" altLang="ja-JP" sz="2400" dirty="0">
                <a:solidFill>
                  <a:srgbClr val="FFFFFF"/>
                </a:solidFill>
              </a:rPr>
              <a:t>/cesium-starter-app-master/Source/</a:t>
            </a:r>
            <a:r>
              <a:rPr lang="en-US" altLang="ja-JP" sz="2400" dirty="0" err="1">
                <a:solidFill>
                  <a:srgbClr val="FFFFFF"/>
                </a:solidFill>
              </a:rPr>
              <a:t>test.kml</a:t>
            </a:r>
            <a:r>
              <a:rPr lang="en-US" altLang="ja-JP" sz="2400" dirty="0">
                <a:solidFill>
                  <a:srgbClr val="FFFFFF"/>
                </a:solidFill>
              </a:rPr>
              <a:t>'));</a:t>
            </a:r>
            <a:endParaRPr lang="ja-JP" altLang="en-US" sz="2400" dirty="0">
              <a:solidFill>
                <a:srgbClr val="FFFFFF"/>
              </a:solidFill>
            </a:endParaRPr>
          </a:p>
        </p:txBody>
      </p:sp>
      <p:sp>
        <p:nvSpPr>
          <p:cNvPr id="5" name="テキスト ボックス 4"/>
          <p:cNvSpPr txBox="1"/>
          <p:nvPr/>
        </p:nvSpPr>
        <p:spPr>
          <a:xfrm>
            <a:off x="2970837" y="956156"/>
            <a:ext cx="3038512" cy="369332"/>
          </a:xfrm>
          <a:prstGeom prst="rect">
            <a:avLst/>
          </a:prstGeom>
          <a:solidFill>
            <a:srgbClr val="FFFFFF">
              <a:alpha val="17000"/>
            </a:srgbClr>
          </a:solidFill>
        </p:spPr>
        <p:txBody>
          <a:bodyPr wrap="none" rtlCol="0">
            <a:spAutoFit/>
          </a:bodyPr>
          <a:lstStyle/>
          <a:p>
            <a:r>
              <a:rPr kumimoji="1" lang="ja-JP" altLang="en-US" dirty="0" smtClean="0">
                <a:solidFill>
                  <a:schemeClr val="bg1"/>
                </a:solidFill>
              </a:rPr>
              <a:t>ここに下のコードを貼り付ける</a:t>
            </a:r>
            <a:endParaRPr kumimoji="1" lang="ja-JP" altLang="en-US" dirty="0">
              <a:solidFill>
                <a:schemeClr val="bg1"/>
              </a:solidFill>
            </a:endParaRPr>
          </a:p>
        </p:txBody>
      </p:sp>
      <p:cxnSp>
        <p:nvCxnSpPr>
          <p:cNvPr id="6" name="直線矢印コネクタ 5"/>
          <p:cNvCxnSpPr/>
          <p:nvPr/>
        </p:nvCxnSpPr>
        <p:spPr>
          <a:xfrm flipV="1">
            <a:off x="5207000" y="1140822"/>
            <a:ext cx="0" cy="98956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 name="テキスト ボックス 1"/>
          <p:cNvSpPr txBox="1"/>
          <p:nvPr/>
        </p:nvSpPr>
        <p:spPr>
          <a:xfrm>
            <a:off x="939800" y="4445000"/>
            <a:ext cx="6680096" cy="369332"/>
          </a:xfrm>
          <a:prstGeom prst="rect">
            <a:avLst/>
          </a:prstGeom>
          <a:noFill/>
        </p:spPr>
        <p:txBody>
          <a:bodyPr wrap="none" rtlCol="0">
            <a:spAutoFit/>
          </a:bodyPr>
          <a:lstStyle/>
          <a:p>
            <a:r>
              <a:rPr lang="en-US" altLang="ja-JP" dirty="0" err="1" smtClean="0"/>
              <a:t>kml</a:t>
            </a:r>
            <a:r>
              <a:rPr lang="ja-JP" altLang="en-US" dirty="0" smtClean="0"/>
              <a:t>を</a:t>
            </a:r>
            <a:r>
              <a:rPr lang="ja-JP" altLang="ja-JP" dirty="0" smtClean="0"/>
              <a:t>A</a:t>
            </a:r>
            <a:r>
              <a:rPr lang="en-US" altLang="ja-JP" dirty="0" err="1" smtClean="0"/>
              <a:t>pp.js</a:t>
            </a:r>
            <a:r>
              <a:rPr lang="ja-JP" altLang="en-US" dirty="0" smtClean="0"/>
              <a:t>と同じフォルダーに移動し、フルパスを取得し貼り付ける</a:t>
            </a:r>
            <a:endParaRPr kumimoji="1" lang="ja-JP" altLang="en-US" dirty="0"/>
          </a:p>
        </p:txBody>
      </p:sp>
      <p:sp>
        <p:nvSpPr>
          <p:cNvPr id="7" name="テキスト ボックス 6"/>
          <p:cNvSpPr txBox="1"/>
          <p:nvPr/>
        </p:nvSpPr>
        <p:spPr>
          <a:xfrm>
            <a:off x="5124003" y="4840764"/>
            <a:ext cx="3878886" cy="369332"/>
          </a:xfrm>
          <a:prstGeom prst="rect">
            <a:avLst/>
          </a:prstGeom>
          <a:noFill/>
        </p:spPr>
        <p:txBody>
          <a:bodyPr wrap="none" rtlCol="0">
            <a:spAutoFit/>
          </a:bodyPr>
          <a:lstStyle/>
          <a:p>
            <a:r>
              <a:rPr kumimoji="1" lang="en-US" altLang="ja-JP" dirty="0" smtClean="0"/>
              <a:t>※</a:t>
            </a:r>
            <a:r>
              <a:rPr kumimoji="1" lang="ja-JP" altLang="en-US" dirty="0" smtClean="0"/>
              <a:t>フルパスの方が安定して表示される</a:t>
            </a:r>
            <a:endParaRPr kumimoji="1" lang="ja-JP" altLang="en-US" dirty="0"/>
          </a:p>
        </p:txBody>
      </p:sp>
    </p:spTree>
    <p:extLst>
      <p:ext uri="{BB962C8B-B14F-4D97-AF65-F5344CB8AC3E}">
        <p14:creationId xmlns:p14="http://schemas.microsoft.com/office/powerpoint/2010/main" val="23490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2"/>
          <p:cNvSpPr txBox="1">
            <a:spLocks/>
          </p:cNvSpPr>
          <p:nvPr/>
        </p:nvSpPr>
        <p:spPr>
          <a:xfrm>
            <a:off x="761600" y="1119383"/>
            <a:ext cx="7620328" cy="954174"/>
          </a:xfrm>
          <a:prstGeom prst="rect">
            <a:avLst/>
          </a:prstGeom>
          <a:noFill/>
          <a:ln>
            <a:noFill/>
          </a:ln>
        </p:spPr>
        <p:txBody>
          <a:bodyPr lIns="0" tIns="0" rIns="0" bIns="0" anchor="ctr"/>
          <a:lstStyle>
            <a:lvl1pPr algn="ctr" rtl="0" hangingPunct="0">
              <a:tabLst/>
              <a:defRPr lang="en-US" altLang="ja-JP" sz="4400" b="0" i="0" u="none" strike="noStrike" kern="1200">
                <a:ln>
                  <a:noFill/>
                </a:ln>
                <a:latin typeface="Liberation Sans" pitchFamily="18"/>
              </a:defRPr>
            </a:lvl1pPr>
          </a:lstStyle>
          <a:p>
            <a:r>
              <a:rPr lang="ja-JP" altLang="en-US" sz="4536" dirty="0"/>
              <a:t>そこで</a:t>
            </a:r>
            <a:r>
              <a:rPr lang="en-US" altLang="ja-JP" sz="4536" dirty="0"/>
              <a:t>Cesium</a:t>
            </a:r>
            <a:endParaRPr lang="ja-JP" altLang="en-US" sz="4536" dirty="0"/>
          </a:p>
        </p:txBody>
      </p:sp>
      <p:pic>
        <p:nvPicPr>
          <p:cNvPr id="1034" name="Picture 10" descr="http://up.gc-img.net/post_img_web/2013/08/db61400b361cea3d79eca7c63a9ba341_2275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576" y="2574081"/>
            <a:ext cx="2566717" cy="20968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kabegamibox.com/data/wallpapers/960x854/doraemon_a2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567" t="18453" r="14792" b="6553"/>
          <a:stretch/>
        </p:blipFill>
        <p:spPr bwMode="auto">
          <a:xfrm>
            <a:off x="5555031" y="2574081"/>
            <a:ext cx="1882809" cy="197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282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図 1"/>
          <p:cNvPicPr>
            <a:picLocks noChangeAspect="1"/>
          </p:cNvPicPr>
          <p:nvPr/>
        </p:nvPicPr>
        <p:blipFill>
          <a:blip r:embed="rId2"/>
          <a:stretch>
            <a:fillRect/>
          </a:stretch>
        </p:blipFill>
        <p:spPr>
          <a:xfrm>
            <a:off x="0" y="0"/>
            <a:ext cx="9144000" cy="5140990"/>
          </a:xfrm>
          <a:prstGeom prst="rect">
            <a:avLst/>
          </a:prstGeom>
          <a:ln>
            <a:solidFill>
              <a:srgbClr val="000000"/>
            </a:solidFill>
          </a:ln>
        </p:spPr>
      </p:pic>
      <p:sp>
        <p:nvSpPr>
          <p:cNvPr id="3" name="テキスト ボックス 2"/>
          <p:cNvSpPr txBox="1"/>
          <p:nvPr/>
        </p:nvSpPr>
        <p:spPr>
          <a:xfrm>
            <a:off x="2336800" y="5166390"/>
            <a:ext cx="4467802" cy="369332"/>
          </a:xfrm>
          <a:prstGeom prst="rect">
            <a:avLst/>
          </a:prstGeom>
          <a:noFill/>
        </p:spPr>
        <p:txBody>
          <a:bodyPr wrap="none" rtlCol="0">
            <a:spAutoFit/>
          </a:bodyPr>
          <a:lstStyle/>
          <a:p>
            <a:r>
              <a:rPr kumimoji="1" lang="ja-JP" altLang="en-US" dirty="0" smtClean="0"/>
              <a:t>アップロードすると</a:t>
            </a:r>
            <a:r>
              <a:rPr kumimoji="1" lang="en-US" altLang="ja-JP" dirty="0" smtClean="0"/>
              <a:t>cesium</a:t>
            </a:r>
            <a:r>
              <a:rPr kumimoji="1" lang="ja-JP" altLang="en-US" dirty="0" smtClean="0"/>
              <a:t>に</a:t>
            </a:r>
            <a:r>
              <a:rPr kumimoji="1" lang="en-US" altLang="ja-JP" dirty="0" err="1" smtClean="0"/>
              <a:t>kml</a:t>
            </a:r>
            <a:r>
              <a:rPr kumimoji="1" lang="ja-JP" altLang="en-US" dirty="0" smtClean="0"/>
              <a:t>が表示される</a:t>
            </a:r>
            <a:endParaRPr kumimoji="1" lang="ja-JP" altLang="en-US" dirty="0"/>
          </a:p>
        </p:txBody>
      </p:sp>
    </p:spTree>
    <p:extLst>
      <p:ext uri="{BB962C8B-B14F-4D97-AF65-F5344CB8AC3E}">
        <p14:creationId xmlns:p14="http://schemas.microsoft.com/office/powerpoint/2010/main" val="16868635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p:cNvPicPr>
            <a:picLocks noChangeAspect="1"/>
          </p:cNvPicPr>
          <p:nvPr/>
        </p:nvPicPr>
        <p:blipFill>
          <a:blip r:embed="rId2"/>
          <a:stretch>
            <a:fillRect/>
          </a:stretch>
        </p:blipFill>
        <p:spPr>
          <a:xfrm>
            <a:off x="0" y="0"/>
            <a:ext cx="9144000" cy="4501351"/>
          </a:xfrm>
          <a:prstGeom prst="rect">
            <a:avLst/>
          </a:prstGeom>
          <a:ln>
            <a:solidFill>
              <a:srgbClr val="000000"/>
            </a:solidFill>
          </a:ln>
        </p:spPr>
      </p:pic>
      <p:sp>
        <p:nvSpPr>
          <p:cNvPr id="5" name="テキスト ボックス 4"/>
          <p:cNvSpPr txBox="1"/>
          <p:nvPr/>
        </p:nvSpPr>
        <p:spPr>
          <a:xfrm>
            <a:off x="1308100" y="4838700"/>
            <a:ext cx="6901912" cy="369332"/>
          </a:xfrm>
          <a:prstGeom prst="rect">
            <a:avLst/>
          </a:prstGeom>
          <a:noFill/>
        </p:spPr>
        <p:txBody>
          <a:bodyPr wrap="none" rtlCol="0">
            <a:spAutoFit/>
          </a:bodyPr>
          <a:lstStyle/>
          <a:p>
            <a:r>
              <a:rPr kumimoji="1" lang="en-US" altLang="ja-JP" dirty="0" err="1" smtClean="0"/>
              <a:t>kml</a:t>
            </a:r>
            <a:r>
              <a:rPr kumimoji="1" lang="ja-JP" altLang="en-US" dirty="0" smtClean="0"/>
              <a:t>に追加した画像（</a:t>
            </a:r>
            <a:r>
              <a:rPr lang="ja-JP" altLang="ja-JP" dirty="0" smtClean="0"/>
              <a:t>G</a:t>
            </a:r>
            <a:r>
              <a:rPr kumimoji="1" lang="en-US" altLang="ja-JP" dirty="0" err="1" smtClean="0"/>
              <a:t>itHub</a:t>
            </a:r>
            <a:r>
              <a:rPr kumimoji="1" lang="ja-JP" altLang="en-US" dirty="0" smtClean="0"/>
              <a:t>でアップロードした画像</a:t>
            </a:r>
            <a:r>
              <a:rPr kumimoji="1" lang="en-US" altLang="ja-JP" dirty="0" smtClean="0"/>
              <a:t>↓</a:t>
            </a:r>
            <a:r>
              <a:rPr kumimoji="1" lang="ja-JP" altLang="en-US" dirty="0" smtClean="0"/>
              <a:t>）も表示される</a:t>
            </a:r>
            <a:endParaRPr kumimoji="1" lang="ja-JP" altLang="en-US" dirty="0"/>
          </a:p>
        </p:txBody>
      </p:sp>
      <p:sp>
        <p:nvSpPr>
          <p:cNvPr id="6" name="正方形/長方形 5"/>
          <p:cNvSpPr/>
          <p:nvPr/>
        </p:nvSpPr>
        <p:spPr>
          <a:xfrm>
            <a:off x="2451100" y="5112435"/>
            <a:ext cx="6565900" cy="646331"/>
          </a:xfrm>
          <a:prstGeom prst="rect">
            <a:avLst/>
          </a:prstGeom>
        </p:spPr>
        <p:txBody>
          <a:bodyPr wrap="square">
            <a:spAutoFit/>
          </a:bodyPr>
          <a:lstStyle/>
          <a:p>
            <a:r>
              <a:rPr lang="en-US" altLang="ja-JP" dirty="0">
                <a:hlinkClick r:id="rId3"/>
              </a:rPr>
              <a:t>http://sagara1020.github.io/cesium-</a:t>
            </a:r>
            <a:r>
              <a:rPr lang="en-US" altLang="ja-JP" dirty="0" err="1">
                <a:hlinkClick r:id="rId3"/>
              </a:rPr>
              <a:t>tokyo</a:t>
            </a:r>
            <a:r>
              <a:rPr lang="en-US" altLang="ja-JP" dirty="0">
                <a:hlinkClick r:id="rId3"/>
              </a:rPr>
              <a:t>/IMG_0878.</a:t>
            </a:r>
            <a:r>
              <a:rPr lang="en-US" altLang="ja-JP" dirty="0" smtClean="0">
                <a:hlinkClick r:id="rId3"/>
              </a:rPr>
              <a:t>JPG</a:t>
            </a:r>
            <a:endParaRPr lang="en-US" altLang="ja-JP" dirty="0" smtClean="0"/>
          </a:p>
          <a:p>
            <a:endParaRPr lang="en-US" altLang="ja-JP" dirty="0"/>
          </a:p>
        </p:txBody>
      </p:sp>
    </p:spTree>
    <p:extLst>
      <p:ext uri="{BB962C8B-B14F-4D97-AF65-F5344CB8AC3E}">
        <p14:creationId xmlns:p14="http://schemas.microsoft.com/office/powerpoint/2010/main" val="36628648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2" y="2156522"/>
            <a:ext cx="9143999" cy="1675877"/>
          </a:xfrm>
          <a:prstGeom prst="rect">
            <a:avLst/>
          </a:prstGeom>
          <a:solidFill>
            <a:srgbClr val="73A8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p:nvPr>
        </p:nvSpPr>
        <p:spPr>
          <a:xfrm>
            <a:off x="228600" y="2430957"/>
            <a:ext cx="9105900" cy="952500"/>
          </a:xfrm>
        </p:spPr>
        <p:txBody>
          <a:bodyPr>
            <a:noAutofit/>
          </a:bodyPr>
          <a:lstStyle/>
          <a:p>
            <a:pPr algn="l"/>
            <a:r>
              <a:rPr lang="en-US" altLang="ja-JP" sz="8000" dirty="0">
                <a:solidFill>
                  <a:schemeClr val="bg1"/>
                </a:solidFill>
              </a:rPr>
              <a:t>4</a:t>
            </a:r>
            <a:r>
              <a:rPr lang="en-US" altLang="ja-JP" sz="8000" dirty="0" smtClean="0">
                <a:solidFill>
                  <a:schemeClr val="bg1"/>
                </a:solidFill>
              </a:rPr>
              <a:t>.</a:t>
            </a:r>
            <a:r>
              <a:rPr lang="ja-JP" altLang="en-US" sz="8000" dirty="0" smtClean="0">
                <a:solidFill>
                  <a:schemeClr val="bg1"/>
                </a:solidFill>
              </a:rPr>
              <a:t>さぁ、</a:t>
            </a:r>
            <a:r>
              <a:rPr lang="en-US" altLang="ja-JP" sz="7200" dirty="0" err="1" smtClean="0">
                <a:solidFill>
                  <a:schemeClr val="bg1"/>
                </a:solidFill>
              </a:rPr>
              <a:t>kml</a:t>
            </a:r>
            <a:r>
              <a:rPr lang="ja-JP" altLang="en-US" sz="7200" dirty="0" smtClean="0">
                <a:solidFill>
                  <a:schemeClr val="bg1"/>
                </a:solidFill>
              </a:rPr>
              <a:t>を</a:t>
            </a:r>
            <a:r>
              <a:rPr lang="en-US" altLang="ja-JP" sz="7200" dirty="0" smtClean="0">
                <a:solidFill>
                  <a:schemeClr val="bg1"/>
                </a:solidFill>
              </a:rPr>
              <a:t>Cesium</a:t>
            </a:r>
            <a:r>
              <a:rPr lang="ja-JP" altLang="en-US" sz="7200" dirty="0" smtClean="0">
                <a:solidFill>
                  <a:schemeClr val="bg1"/>
                </a:solidFill>
              </a:rPr>
              <a:t>へ</a:t>
            </a:r>
            <a:endParaRPr kumimoji="1" lang="ja-JP" altLang="en-US" sz="7200" dirty="0">
              <a:solidFill>
                <a:schemeClr val="bg1"/>
              </a:solidFill>
            </a:endParaRPr>
          </a:p>
        </p:txBody>
      </p:sp>
      <p:sp>
        <p:nvSpPr>
          <p:cNvPr id="7" name="テキスト ボックス 6"/>
          <p:cNvSpPr txBox="1"/>
          <p:nvPr/>
        </p:nvSpPr>
        <p:spPr>
          <a:xfrm>
            <a:off x="4355908" y="1587500"/>
            <a:ext cx="4788089" cy="523220"/>
          </a:xfrm>
          <a:prstGeom prst="rect">
            <a:avLst/>
          </a:prstGeom>
          <a:noFill/>
        </p:spPr>
        <p:txBody>
          <a:bodyPr wrap="none" rtlCol="0">
            <a:spAutoFit/>
          </a:bodyPr>
          <a:lstStyle/>
          <a:p>
            <a:r>
              <a:rPr kumimoji="1" lang="en-US" altLang="ja-JP" sz="2800" dirty="0" smtClean="0"/>
              <a:t>〜</a:t>
            </a:r>
            <a:r>
              <a:rPr kumimoji="1" lang="ja-JP" altLang="en-US" sz="2800" dirty="0" smtClean="0"/>
              <a:t>習うより慣れろのコーナー</a:t>
            </a:r>
            <a:r>
              <a:rPr kumimoji="1" lang="en-US" altLang="ja-JP" sz="2800" dirty="0" smtClean="0"/>
              <a:t>〜</a:t>
            </a:r>
            <a:endParaRPr kumimoji="1" lang="ja-JP" altLang="en-US" sz="2800" dirty="0"/>
          </a:p>
        </p:txBody>
      </p:sp>
      <p:sp>
        <p:nvSpPr>
          <p:cNvPr id="8" name="テキスト ボックス 7"/>
          <p:cNvSpPr txBox="1"/>
          <p:nvPr/>
        </p:nvSpPr>
        <p:spPr>
          <a:xfrm>
            <a:off x="228600" y="3870018"/>
            <a:ext cx="8606743" cy="523220"/>
          </a:xfrm>
          <a:prstGeom prst="rect">
            <a:avLst/>
          </a:prstGeom>
          <a:noFill/>
        </p:spPr>
        <p:txBody>
          <a:bodyPr wrap="none" rtlCol="0">
            <a:spAutoFit/>
          </a:bodyPr>
          <a:lstStyle/>
          <a:p>
            <a:r>
              <a:rPr kumimoji="1" lang="ja-JP" altLang="en-US" sz="2800" dirty="0" smtClean="0">
                <a:solidFill>
                  <a:schemeClr val="bg1">
                    <a:lumMod val="50000"/>
                  </a:schemeClr>
                </a:solidFill>
              </a:rPr>
              <a:t>ハンズオン終了前に</a:t>
            </a:r>
            <a:r>
              <a:rPr kumimoji="1" lang="en-US" altLang="ja-JP" sz="2800" dirty="0" smtClean="0">
                <a:solidFill>
                  <a:schemeClr val="bg1">
                    <a:lumMod val="50000"/>
                  </a:schemeClr>
                </a:solidFill>
              </a:rPr>
              <a:t>1〜2</a:t>
            </a:r>
            <a:r>
              <a:rPr kumimoji="1" lang="ja-JP" altLang="en-US" sz="2800" dirty="0" smtClean="0">
                <a:solidFill>
                  <a:schemeClr val="bg1">
                    <a:lumMod val="50000"/>
                  </a:schemeClr>
                </a:solidFill>
              </a:rPr>
              <a:t>分程度の発表会を行います！</a:t>
            </a:r>
            <a:endParaRPr kumimoji="1" lang="ja-JP" altLang="en-US" sz="2800" dirty="0">
              <a:solidFill>
                <a:schemeClr val="bg1">
                  <a:lumMod val="50000"/>
                </a:schemeClr>
              </a:solidFill>
            </a:endParaRPr>
          </a:p>
        </p:txBody>
      </p:sp>
    </p:spTree>
    <p:extLst>
      <p:ext uri="{BB962C8B-B14F-4D97-AF65-F5344CB8AC3E}">
        <p14:creationId xmlns:p14="http://schemas.microsoft.com/office/powerpoint/2010/main" val="830677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2" y="2156522"/>
            <a:ext cx="9143999" cy="1675877"/>
          </a:xfrm>
          <a:prstGeom prst="rect">
            <a:avLst/>
          </a:prstGeom>
          <a:solidFill>
            <a:srgbClr val="73A8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p>
        </p:txBody>
      </p:sp>
      <p:sp>
        <p:nvSpPr>
          <p:cNvPr id="5" name="タイトル 1"/>
          <p:cNvSpPr>
            <a:spLocks noGrp="1"/>
          </p:cNvSpPr>
          <p:nvPr>
            <p:ph type="title"/>
          </p:nvPr>
        </p:nvSpPr>
        <p:spPr>
          <a:xfrm>
            <a:off x="228600" y="2430957"/>
            <a:ext cx="9105900" cy="952500"/>
          </a:xfrm>
        </p:spPr>
        <p:txBody>
          <a:bodyPr>
            <a:noAutofit/>
          </a:bodyPr>
          <a:lstStyle/>
          <a:p>
            <a:r>
              <a:rPr kumimoji="1" lang="ja-JP" altLang="en-US" sz="7200" dirty="0" smtClean="0">
                <a:solidFill>
                  <a:schemeClr val="bg1"/>
                </a:solidFill>
              </a:rPr>
              <a:t>参考サイト紹介</a:t>
            </a:r>
            <a:endParaRPr kumimoji="1" lang="ja-JP" altLang="en-US" sz="7200" dirty="0">
              <a:solidFill>
                <a:schemeClr val="bg1"/>
              </a:solidFill>
            </a:endParaRPr>
          </a:p>
        </p:txBody>
      </p:sp>
      <p:sp>
        <p:nvSpPr>
          <p:cNvPr id="6" name="テキスト ボックス 5"/>
          <p:cNvSpPr txBox="1"/>
          <p:nvPr/>
        </p:nvSpPr>
        <p:spPr>
          <a:xfrm>
            <a:off x="1879600" y="3048000"/>
            <a:ext cx="184666" cy="369332"/>
          </a:xfrm>
          <a:prstGeom prst="rect">
            <a:avLst/>
          </a:prstGeom>
          <a:noFill/>
        </p:spPr>
        <p:txBody>
          <a:bodyPr wrap="none" rtlCol="0">
            <a:spAutoFit/>
          </a:bodyPr>
          <a:lstStyle/>
          <a:p>
            <a:endParaRPr kumimoji="1" lang="ja-JP" altLang="en-US" dirty="0"/>
          </a:p>
        </p:txBody>
      </p:sp>
    </p:spTree>
    <p:extLst>
      <p:ext uri="{BB962C8B-B14F-4D97-AF65-F5344CB8AC3E}">
        <p14:creationId xmlns:p14="http://schemas.microsoft.com/office/powerpoint/2010/main" val="15934086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460500" y="0"/>
            <a:ext cx="5775251" cy="369332"/>
          </a:xfrm>
          <a:prstGeom prst="rect">
            <a:avLst/>
          </a:prstGeom>
          <a:noFill/>
        </p:spPr>
        <p:txBody>
          <a:bodyPr wrap="none" rtlCol="0">
            <a:spAutoFit/>
          </a:bodyPr>
          <a:lstStyle/>
          <a:p>
            <a:r>
              <a:rPr kumimoji="1" lang="en-US" altLang="ja-JP" dirty="0" smtClean="0"/>
              <a:t>Cesium</a:t>
            </a:r>
            <a:r>
              <a:rPr lang="ja-JP" altLang="en-US" dirty="0" smtClean="0"/>
              <a:t>の</a:t>
            </a:r>
            <a:r>
              <a:rPr kumimoji="1" lang="ja-JP" altLang="en-US" dirty="0" smtClean="0"/>
              <a:t>ホームページ（</a:t>
            </a:r>
            <a:r>
              <a:rPr kumimoji="1" lang="en-US" altLang="ja-JP" dirty="0" smtClean="0"/>
              <a:t>Demo</a:t>
            </a:r>
            <a:r>
              <a:rPr lang="ja-JP" altLang="en-US" dirty="0" smtClean="0"/>
              <a:t>）、実用例が紹介されている</a:t>
            </a:r>
            <a:endParaRPr kumimoji="1" lang="ja-JP" altLang="en-US" dirty="0"/>
          </a:p>
        </p:txBody>
      </p:sp>
      <p:sp>
        <p:nvSpPr>
          <p:cNvPr id="5" name="正方形/長方形 4"/>
          <p:cNvSpPr/>
          <p:nvPr/>
        </p:nvSpPr>
        <p:spPr>
          <a:xfrm>
            <a:off x="2969168" y="5345668"/>
            <a:ext cx="3205663" cy="369332"/>
          </a:xfrm>
          <a:prstGeom prst="rect">
            <a:avLst/>
          </a:prstGeom>
        </p:spPr>
        <p:txBody>
          <a:bodyPr wrap="none">
            <a:spAutoFit/>
          </a:bodyPr>
          <a:lstStyle/>
          <a:p>
            <a:r>
              <a:rPr lang="en-US" altLang="ja-JP" dirty="0">
                <a:hlinkClick r:id="rId2"/>
              </a:rPr>
              <a:t>http://cesiumjs.org/</a:t>
            </a:r>
            <a:r>
              <a:rPr lang="en-US" altLang="ja-JP" dirty="0" smtClean="0">
                <a:hlinkClick r:id="rId2"/>
              </a:rPr>
              <a:t>demos.html</a:t>
            </a:r>
            <a:endParaRPr lang="en-US" altLang="ja-JP" dirty="0" smtClean="0"/>
          </a:p>
        </p:txBody>
      </p:sp>
      <p:pic>
        <p:nvPicPr>
          <p:cNvPr id="6" name="図 5"/>
          <p:cNvPicPr>
            <a:picLocks noChangeAspect="1"/>
          </p:cNvPicPr>
          <p:nvPr/>
        </p:nvPicPr>
        <p:blipFill rotWithShape="1">
          <a:blip r:embed="rId3"/>
          <a:srcRect t="4631"/>
          <a:stretch/>
        </p:blipFill>
        <p:spPr>
          <a:xfrm>
            <a:off x="0" y="533400"/>
            <a:ext cx="9144000" cy="4708079"/>
          </a:xfrm>
          <a:prstGeom prst="rect">
            <a:avLst/>
          </a:prstGeom>
          <a:ln>
            <a:solidFill>
              <a:srgbClr val="000000"/>
            </a:solidFill>
          </a:ln>
        </p:spPr>
      </p:pic>
    </p:spTree>
    <p:extLst>
      <p:ext uri="{BB962C8B-B14F-4D97-AF65-F5344CB8AC3E}">
        <p14:creationId xmlns:p14="http://schemas.microsoft.com/office/powerpoint/2010/main" val="15446634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p:cNvPicPr>
            <a:picLocks noChangeAspect="1"/>
          </p:cNvPicPr>
          <p:nvPr/>
        </p:nvPicPr>
        <p:blipFill rotWithShape="1">
          <a:blip r:embed="rId2"/>
          <a:srcRect t="4821"/>
          <a:stretch/>
        </p:blipFill>
        <p:spPr>
          <a:xfrm>
            <a:off x="0" y="609600"/>
            <a:ext cx="9144000" cy="4743685"/>
          </a:xfrm>
          <a:prstGeom prst="rect">
            <a:avLst/>
          </a:prstGeom>
          <a:ln>
            <a:solidFill>
              <a:srgbClr val="000000"/>
            </a:solidFill>
          </a:ln>
        </p:spPr>
      </p:pic>
      <p:sp>
        <p:nvSpPr>
          <p:cNvPr id="4" name="正方形/長方形 3"/>
          <p:cNvSpPr/>
          <p:nvPr/>
        </p:nvSpPr>
        <p:spPr>
          <a:xfrm>
            <a:off x="1917700" y="5321299"/>
            <a:ext cx="5829300" cy="369332"/>
          </a:xfrm>
          <a:prstGeom prst="rect">
            <a:avLst/>
          </a:prstGeom>
        </p:spPr>
        <p:txBody>
          <a:bodyPr wrap="square">
            <a:spAutoFit/>
          </a:bodyPr>
          <a:lstStyle/>
          <a:p>
            <a:r>
              <a:rPr lang="en-US" altLang="ja-JP" dirty="0" smtClean="0">
                <a:hlinkClick r:id="rId3"/>
              </a:rPr>
              <a:t>http</a:t>
            </a:r>
            <a:r>
              <a:rPr lang="en-US" altLang="ja-JP" dirty="0">
                <a:hlinkClick r:id="rId3"/>
              </a:rPr>
              <a:t>://cesiumjs.org/Cesium/Apps/Sandcastle/</a:t>
            </a:r>
            <a:r>
              <a:rPr lang="en-US" altLang="ja-JP" dirty="0" smtClean="0">
                <a:hlinkClick r:id="rId3"/>
              </a:rPr>
              <a:t>index.html</a:t>
            </a:r>
            <a:endParaRPr lang="en-US" altLang="ja-JP" dirty="0" smtClean="0"/>
          </a:p>
        </p:txBody>
      </p:sp>
      <p:sp>
        <p:nvSpPr>
          <p:cNvPr id="5" name="テキスト ボックス 4"/>
          <p:cNvSpPr txBox="1"/>
          <p:nvPr/>
        </p:nvSpPr>
        <p:spPr>
          <a:xfrm>
            <a:off x="1460500" y="0"/>
            <a:ext cx="6551606" cy="369332"/>
          </a:xfrm>
          <a:prstGeom prst="rect">
            <a:avLst/>
          </a:prstGeom>
          <a:noFill/>
        </p:spPr>
        <p:txBody>
          <a:bodyPr wrap="none" rtlCol="0">
            <a:spAutoFit/>
          </a:bodyPr>
          <a:lstStyle/>
          <a:p>
            <a:r>
              <a:rPr kumimoji="1" lang="en-US" altLang="ja-JP" dirty="0" smtClean="0"/>
              <a:t>Cesium</a:t>
            </a:r>
            <a:r>
              <a:rPr lang="ja-JP" altLang="en-US" dirty="0" smtClean="0"/>
              <a:t>の</a:t>
            </a:r>
            <a:r>
              <a:rPr kumimoji="1" lang="ja-JP" altLang="en-US" dirty="0" smtClean="0"/>
              <a:t>ホームページ（</a:t>
            </a:r>
            <a:r>
              <a:rPr kumimoji="1" lang="en-US" altLang="ja-JP" dirty="0" smtClean="0"/>
              <a:t>Demo</a:t>
            </a:r>
            <a:r>
              <a:rPr lang="ja-JP" altLang="en-US" dirty="0" smtClean="0"/>
              <a:t>）</a:t>
            </a:r>
            <a:r>
              <a:rPr kumimoji="1" lang="ja-JP" altLang="en-US" dirty="0" smtClean="0"/>
              <a:t>コードの確認、実行が可能なサイト</a:t>
            </a:r>
            <a:endParaRPr kumimoji="1" lang="ja-JP" altLang="en-US" dirty="0"/>
          </a:p>
        </p:txBody>
      </p:sp>
    </p:spTree>
    <p:extLst>
      <p:ext uri="{BB962C8B-B14F-4D97-AF65-F5344CB8AC3E}">
        <p14:creationId xmlns:p14="http://schemas.microsoft.com/office/powerpoint/2010/main" val="604609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txBox="1">
            <a:spLocks noGrp="1"/>
          </p:cNvSpPr>
          <p:nvPr>
            <p:ph type="title" idx="4294967295"/>
          </p:nvPr>
        </p:nvSpPr>
        <p:spPr>
          <a:xfrm>
            <a:off x="761600" y="26041"/>
            <a:ext cx="7620328" cy="954174"/>
          </a:xfrm>
        </p:spPr>
        <p:txBody>
          <a:bodyPr/>
          <a:lstStyle/>
          <a:p>
            <a:pPr lvl="0"/>
            <a:r>
              <a:rPr lang="en-US" sz="4536" dirty="0"/>
              <a:t>Cesium</a:t>
            </a:r>
            <a:r>
              <a:rPr lang="ja-JP" altLang="en-US" sz="4536" dirty="0"/>
              <a:t>とは</a:t>
            </a:r>
          </a:p>
        </p:txBody>
      </p:sp>
      <p:sp>
        <p:nvSpPr>
          <p:cNvPr id="5" name="テキスト ボックス 4"/>
          <p:cNvSpPr txBox="1"/>
          <p:nvPr/>
        </p:nvSpPr>
        <p:spPr>
          <a:xfrm>
            <a:off x="1389204" y="1089585"/>
            <a:ext cx="6038127" cy="2338544"/>
          </a:xfrm>
          <a:prstGeom prst="rect">
            <a:avLst/>
          </a:prstGeom>
          <a:noFill/>
          <a:ln>
            <a:noFill/>
          </a:ln>
        </p:spPr>
        <p:txBody>
          <a:bodyPr vert="horz" wrap="none" lIns="68039" tIns="34019" rIns="68039" bIns="34019" anchorCtr="0" compatLnSpc="0"/>
          <a:lstStyle/>
          <a:p>
            <a:pPr hangingPunct="0"/>
            <a:r>
              <a:rPr lang="en-US" altLang="ja-JP" sz="1361" dirty="0">
                <a:latin typeface="Liberation Sans" pitchFamily="18"/>
                <a:ea typeface="TakaoPGothic" pitchFamily="2"/>
                <a:cs typeface="FreeSans" pitchFamily="2"/>
              </a:rPr>
              <a:t>Web GL</a:t>
            </a:r>
            <a:r>
              <a:rPr lang="ja-JP" altLang="en-US" sz="1361" dirty="0">
                <a:latin typeface="Liberation Sans" pitchFamily="18"/>
                <a:ea typeface="TakaoPGothic" pitchFamily="2"/>
                <a:cs typeface="FreeSans" pitchFamily="2"/>
              </a:rPr>
              <a:t>を利用して、高度な</a:t>
            </a:r>
            <a:r>
              <a:rPr lang="en-US" altLang="ja-JP" sz="1361" dirty="0">
                <a:latin typeface="Liberation Sans" pitchFamily="18"/>
                <a:ea typeface="TakaoPGothic" pitchFamily="2"/>
                <a:cs typeface="FreeSans" pitchFamily="2"/>
              </a:rPr>
              <a:t>3D</a:t>
            </a:r>
            <a:r>
              <a:rPr lang="ja-JP" altLang="en-US" sz="1361" dirty="0">
                <a:latin typeface="Liberation Sans" pitchFamily="18"/>
                <a:ea typeface="TakaoPGothic" pitchFamily="2"/>
                <a:cs typeface="FreeSans" pitchFamily="2"/>
              </a:rPr>
              <a:t>表現が可能</a:t>
            </a:r>
            <a:endParaRPr lang="en-US" altLang="ja-JP" sz="1361" dirty="0">
              <a:latin typeface="Liberation Sans" pitchFamily="18"/>
              <a:ea typeface="TakaoPGothic" pitchFamily="2"/>
              <a:cs typeface="FreeSans" pitchFamily="2"/>
            </a:endParaRPr>
          </a:p>
          <a:p>
            <a:pPr hangingPunct="0"/>
            <a:endParaRPr lang="en-US" altLang="ja-JP" sz="1361" dirty="0">
              <a:latin typeface="Liberation Sans" pitchFamily="18"/>
              <a:ea typeface="TakaoPGothic" pitchFamily="2"/>
              <a:cs typeface="FreeSans" pitchFamily="2"/>
            </a:endParaRPr>
          </a:p>
          <a:p>
            <a:pPr hangingPunct="0"/>
            <a:r>
              <a:rPr lang="ja-JP" altLang="en-US" sz="1361" dirty="0">
                <a:latin typeface="Liberation Sans" pitchFamily="18"/>
                <a:ea typeface="TakaoPGothic" pitchFamily="2"/>
                <a:cs typeface="FreeSans" pitchFamily="2"/>
              </a:rPr>
              <a:t>プラグインなしで</a:t>
            </a:r>
            <a:r>
              <a:rPr lang="en-US" altLang="ja-JP" sz="1361" dirty="0">
                <a:latin typeface="Liberation Sans" pitchFamily="18"/>
                <a:ea typeface="TakaoPGothic" pitchFamily="2"/>
                <a:cs typeface="FreeSans" pitchFamily="2"/>
              </a:rPr>
              <a:t>web</a:t>
            </a:r>
            <a:r>
              <a:rPr lang="ja-JP" altLang="en-US" sz="1361" dirty="0">
                <a:latin typeface="Liberation Sans" pitchFamily="18"/>
                <a:ea typeface="TakaoPGothic" pitchFamily="2"/>
                <a:cs typeface="FreeSans" pitchFamily="2"/>
              </a:rPr>
              <a:t>で</a:t>
            </a:r>
            <a:r>
              <a:rPr lang="en-US" altLang="ja-JP" sz="1361" dirty="0" err="1">
                <a:latin typeface="Liberation Sans" pitchFamily="18"/>
                <a:ea typeface="TakaoPGothic" pitchFamily="2"/>
                <a:cs typeface="FreeSans" pitchFamily="2"/>
              </a:rPr>
              <a:t>GoogleEarth</a:t>
            </a:r>
            <a:r>
              <a:rPr lang="ja-JP" altLang="en-US" sz="1361" dirty="0">
                <a:latin typeface="Liberation Sans" pitchFamily="18"/>
                <a:ea typeface="TakaoPGothic" pitchFamily="2"/>
                <a:cs typeface="FreeSans" pitchFamily="2"/>
              </a:rPr>
              <a:t>のような地図が使える</a:t>
            </a:r>
            <a:endParaRPr lang="en-US" altLang="ja-JP" sz="1361" dirty="0">
              <a:latin typeface="Liberation Sans" pitchFamily="18"/>
              <a:ea typeface="TakaoPGothic" pitchFamily="2"/>
              <a:cs typeface="FreeSans" pitchFamily="2"/>
            </a:endParaRPr>
          </a:p>
          <a:p>
            <a:pPr hangingPunct="0"/>
            <a:endParaRPr lang="en-US" altLang="ja-JP" sz="1361" dirty="0">
              <a:latin typeface="Liberation Sans" pitchFamily="18"/>
              <a:ea typeface="TakaoPGothic" pitchFamily="2"/>
              <a:cs typeface="FreeSans" pitchFamily="2"/>
            </a:endParaRPr>
          </a:p>
          <a:p>
            <a:pPr hangingPunct="0"/>
            <a:r>
              <a:rPr lang="ja-JP" altLang="en-US" sz="1361" dirty="0">
                <a:latin typeface="Liberation Sans" pitchFamily="18"/>
                <a:ea typeface="TakaoPGothic" pitchFamily="2"/>
                <a:cs typeface="FreeSans" pitchFamily="2"/>
              </a:rPr>
              <a:t>平面</a:t>
            </a:r>
            <a:r>
              <a:rPr lang="en-US" altLang="ja-JP" sz="1361" dirty="0">
                <a:latin typeface="Liberation Sans" pitchFamily="18"/>
                <a:ea typeface="TakaoPGothic" pitchFamily="2"/>
                <a:cs typeface="FreeSans" pitchFamily="2"/>
              </a:rPr>
              <a:t>⇔</a:t>
            </a:r>
            <a:r>
              <a:rPr lang="ja-JP" altLang="en-US" sz="1361" dirty="0">
                <a:latin typeface="Liberation Sans" pitchFamily="18"/>
                <a:ea typeface="TakaoPGothic" pitchFamily="2"/>
                <a:cs typeface="FreeSans" pitchFamily="2"/>
              </a:rPr>
              <a:t>球体表現が自由</a:t>
            </a:r>
            <a:endParaRPr lang="en-US" altLang="ja-JP" sz="1361" dirty="0">
              <a:latin typeface="Liberation Sans" pitchFamily="18"/>
              <a:ea typeface="TakaoPGothic" pitchFamily="2"/>
              <a:cs typeface="FreeSans" pitchFamily="2"/>
            </a:endParaRPr>
          </a:p>
          <a:p>
            <a:pPr hangingPunct="0"/>
            <a:endParaRPr lang="en-US" altLang="ja-JP" sz="1361" dirty="0">
              <a:latin typeface="Liberation Sans" pitchFamily="18"/>
              <a:ea typeface="TakaoPGothic" pitchFamily="2"/>
              <a:cs typeface="FreeSans" pitchFamily="2"/>
            </a:endParaRPr>
          </a:p>
          <a:p>
            <a:pPr hangingPunct="0"/>
            <a:r>
              <a:rPr lang="ja-JP" altLang="en-US" sz="1361" dirty="0">
                <a:latin typeface="Liberation Sans" pitchFamily="18"/>
                <a:ea typeface="TakaoPGothic" pitchFamily="2"/>
                <a:cs typeface="FreeSans" pitchFamily="2"/>
              </a:rPr>
              <a:t>そして・・・</a:t>
            </a:r>
            <a:endParaRPr lang="en-US" altLang="ja-JP" sz="1361" dirty="0">
              <a:latin typeface="Liberation Sans" pitchFamily="18"/>
              <a:ea typeface="TakaoPGothic" pitchFamily="2"/>
              <a:cs typeface="FreeSans" pitchFamily="2"/>
            </a:endParaRPr>
          </a:p>
          <a:p>
            <a:pPr hangingPunct="0"/>
            <a:endParaRPr lang="en-US" altLang="ja-JP" sz="1361" dirty="0">
              <a:latin typeface="Liberation Sans" pitchFamily="18"/>
              <a:ea typeface="TakaoPGothic" pitchFamily="2"/>
              <a:cs typeface="FreeSans" pitchFamily="2"/>
            </a:endParaRPr>
          </a:p>
          <a:p>
            <a:pPr hangingPunct="0"/>
            <a:r>
              <a:rPr lang="ja-JP" altLang="en-US" sz="1361" dirty="0">
                <a:latin typeface="Liberation Sans" pitchFamily="18"/>
                <a:ea typeface="TakaoPGothic" pitchFamily="2"/>
                <a:cs typeface="FreeSans" pitchFamily="2"/>
              </a:rPr>
              <a:t>オープンソースである</a:t>
            </a:r>
          </a:p>
        </p:txBody>
      </p:sp>
      <p:pic>
        <p:nvPicPr>
          <p:cNvPr id="12" name="図 11"/>
          <p:cNvPicPr>
            <a:picLocks noChangeAspect="1"/>
          </p:cNvPicPr>
          <p:nvPr/>
        </p:nvPicPr>
        <p:blipFill>
          <a:blip r:embed="rId3">
            <a:lum bright="-50000"/>
            <a:alphaModFix/>
          </a:blip>
          <a:srcRect t="11993" r="2747" b="6688"/>
          <a:stretch>
            <a:fillRect/>
          </a:stretch>
        </p:blipFill>
        <p:spPr>
          <a:xfrm>
            <a:off x="1220242" y="3240240"/>
            <a:ext cx="3081727" cy="1447139"/>
          </a:xfrm>
          <a:prstGeom prst="rect">
            <a:avLst/>
          </a:prstGeom>
          <a:noFill/>
          <a:ln>
            <a:noFill/>
          </a:ln>
        </p:spPr>
      </p:pic>
      <p:sp>
        <p:nvSpPr>
          <p:cNvPr id="14" name="テキスト ボックス 13"/>
          <p:cNvSpPr txBox="1"/>
          <p:nvPr/>
        </p:nvSpPr>
        <p:spPr>
          <a:xfrm>
            <a:off x="1838374" y="4867334"/>
            <a:ext cx="5789401" cy="320823"/>
          </a:xfrm>
          <a:prstGeom prst="rect">
            <a:avLst/>
          </a:prstGeom>
          <a:noFill/>
          <a:ln>
            <a:noFill/>
          </a:ln>
        </p:spPr>
        <p:txBody>
          <a:bodyPr vert="horz" wrap="square" lIns="68039" tIns="34019" rIns="68039" bIns="34019" anchorCtr="0" compatLnSpc="0">
            <a:spAutoFit/>
          </a:bodyPr>
          <a:lstStyle/>
          <a:p>
            <a:pPr hangingPunct="0"/>
            <a:r>
              <a:rPr lang="ja-JP" altLang="en-US" sz="1512" b="1" dirty="0">
                <a:latin typeface="ＭＳ Ｐゴシック" pitchFamily="50"/>
                <a:ea typeface="ＭＳ Ｐゴシック" pitchFamily="50"/>
                <a:cs typeface="FreeSans" pitchFamily="2"/>
              </a:rPr>
              <a:t>なにかと便利で</a:t>
            </a:r>
            <a:r>
              <a:rPr lang="en-US" sz="1512" b="1" dirty="0" err="1">
                <a:latin typeface="ＭＳ Ｐゴシック" pitchFamily="50"/>
                <a:ea typeface="ＭＳ Ｐゴシック" pitchFamily="50"/>
                <a:cs typeface="FreeSans" pitchFamily="2"/>
              </a:rPr>
              <a:t>GoogleEarth</a:t>
            </a:r>
            <a:r>
              <a:rPr lang="ja-JP" altLang="en-US" sz="1512" b="1" dirty="0">
                <a:latin typeface="ＭＳ Ｐゴシック" pitchFamily="50"/>
                <a:ea typeface="ＭＳ Ｐゴシック" pitchFamily="50"/>
                <a:cs typeface="FreeSans" pitchFamily="2"/>
              </a:rPr>
              <a:t>から</a:t>
            </a:r>
            <a:r>
              <a:rPr lang="en-US" sz="1512" b="1" dirty="0">
                <a:latin typeface="ＭＳ Ｐゴシック" pitchFamily="50"/>
                <a:ea typeface="ＭＳ Ｐゴシック" pitchFamily="50"/>
                <a:cs typeface="FreeSans" pitchFamily="2"/>
              </a:rPr>
              <a:t>Cesium</a:t>
            </a:r>
            <a:r>
              <a:rPr lang="ja-JP" altLang="en-US" sz="1512" b="1" dirty="0" err="1">
                <a:latin typeface="ＭＳ Ｐゴシック" pitchFamily="50"/>
                <a:ea typeface="ＭＳ Ｐゴシック" pitchFamily="50"/>
                <a:cs typeface="FreeSans" pitchFamily="2"/>
              </a:rPr>
              <a:t>へと</a:t>
            </a:r>
            <a:r>
              <a:rPr lang="ja-JP" altLang="en-US" sz="1512" b="1" dirty="0">
                <a:latin typeface="ＭＳ Ｐゴシック" pitchFamily="50"/>
                <a:ea typeface="ＭＳ Ｐゴシック" pitchFamily="50"/>
                <a:cs typeface="FreeSans" pitchFamily="2"/>
              </a:rPr>
              <a:t>移行する動きがみられる</a:t>
            </a:r>
          </a:p>
        </p:txBody>
      </p:sp>
      <p:sp>
        <p:nvSpPr>
          <p:cNvPr id="17" name="直線コネクタ 16"/>
          <p:cNvSpPr/>
          <p:nvPr/>
        </p:nvSpPr>
        <p:spPr>
          <a:xfrm>
            <a:off x="5320189" y="3916804"/>
            <a:ext cx="27215" cy="860552"/>
          </a:xfrm>
          <a:prstGeom prst="line">
            <a:avLst/>
          </a:prstGeom>
          <a:noFill/>
          <a:ln w="72000">
            <a:solidFill>
              <a:srgbClr val="000000"/>
            </a:solidFill>
            <a:prstDash val="solid"/>
            <a:tailEnd type="arrow"/>
          </a:ln>
        </p:spPr>
        <p:txBody>
          <a:bodyPr vert="horz" wrap="none" lIns="95254" tIns="61235" rIns="95254" bIns="61235" anchor="ctr" anchorCtr="0" compatLnSpc="0"/>
          <a:lstStyle/>
          <a:p>
            <a:pPr hangingPunct="0"/>
            <a:endParaRPr lang="en-US" sz="1361">
              <a:latin typeface="Liberation Sans" pitchFamily="18"/>
              <a:ea typeface="TakaoPGothic" pitchFamily="2"/>
              <a:cs typeface="FreeSans" pitchFamily="2"/>
            </a:endParaRPr>
          </a:p>
        </p:txBody>
      </p:sp>
      <p:pic>
        <p:nvPicPr>
          <p:cNvPr id="2052" name="Picture 4" descr="http://d2dcan0armyq93.cloudfront.net/photo/odai/400/04f51bc9ec476d15706ced58427918f8_400.jpg"/>
          <p:cNvPicPr>
            <a:picLocks noChangeAspect="1" noChangeArrowheads="1"/>
          </p:cNvPicPr>
          <p:nvPr/>
        </p:nvPicPr>
        <p:blipFill rotWithShape="1">
          <a:blip r:embed="rId4">
            <a:extLst>
              <a:ext uri="{28A0092B-C50C-407E-A947-70E740481C1C}">
                <a14:useLocalDpi xmlns:a14="http://schemas.microsoft.com/office/drawing/2010/main" val="0"/>
              </a:ext>
            </a:extLst>
          </a:blip>
          <a:srcRect l="41917" t="20718"/>
          <a:stretch/>
        </p:blipFill>
        <p:spPr bwMode="auto">
          <a:xfrm>
            <a:off x="4449230" y="2096285"/>
            <a:ext cx="1620216" cy="17305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livedoor.blogimg.jp/doraemon_vs_suneo/imgs/f/6/f6e661bf.jpg"/>
          <p:cNvPicPr>
            <a:picLocks noChangeAspect="1" noChangeArrowheads="1"/>
          </p:cNvPicPr>
          <p:nvPr/>
        </p:nvPicPr>
        <p:blipFill rotWithShape="1">
          <a:blip r:embed="rId5">
            <a:extLst>
              <a:ext uri="{28A0092B-C50C-407E-A947-70E740481C1C}">
                <a14:useLocalDpi xmlns:a14="http://schemas.microsoft.com/office/drawing/2010/main" val="0"/>
              </a:ext>
            </a:extLst>
          </a:blip>
          <a:srcRect l="-1" t="7427" r="50219" b="1157"/>
          <a:stretch/>
        </p:blipFill>
        <p:spPr bwMode="auto">
          <a:xfrm>
            <a:off x="6156424" y="2091444"/>
            <a:ext cx="1597189" cy="2142308"/>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732944" y="2209368"/>
            <a:ext cx="463845" cy="420102"/>
          </a:xfrm>
          <a:prstGeom prst="rect">
            <a:avLst/>
          </a:prstGeom>
          <a:solidFill>
            <a:schemeClr val="bg1"/>
          </a:solidFill>
        </p:spPr>
        <p:txBody>
          <a:bodyPr vert="eaVert" wrap="square" rtlCol="0">
            <a:spAutoFit/>
          </a:bodyPr>
          <a:lstStyle/>
          <a:p>
            <a:r>
              <a:rPr lang="ja-JP" altLang="en-US" sz="907" dirty="0">
                <a:latin typeface="EPSON 太角ゴシック体Ｂ" panose="020B0709000000000000" pitchFamily="49" charset="-128"/>
                <a:ea typeface="EPSON 太角ゴシック体Ｂ" panose="020B0709000000000000" pitchFamily="49" charset="-128"/>
              </a:rPr>
              <a:t>ふむ</a:t>
            </a:r>
            <a:endParaRPr lang="en-US" altLang="ja-JP" sz="907" dirty="0">
              <a:latin typeface="EPSON 太角ゴシック体Ｂ" panose="020B0709000000000000" pitchFamily="49" charset="-128"/>
              <a:ea typeface="EPSON 太角ゴシック体Ｂ" panose="020B0709000000000000" pitchFamily="49" charset="-128"/>
            </a:endParaRPr>
          </a:p>
          <a:p>
            <a:r>
              <a:rPr lang="ja-JP" altLang="en-US" sz="907" dirty="0">
                <a:latin typeface="EPSON 太角ゴシック体Ｂ" panose="020B0709000000000000" pitchFamily="49" charset="-128"/>
                <a:ea typeface="EPSON 太角ゴシック体Ｂ" panose="020B0709000000000000" pitchFamily="49" charset="-128"/>
              </a:rPr>
              <a:t>ふむ。</a:t>
            </a:r>
            <a:endParaRPr lang="en-US" altLang="ja-JP" sz="907" dirty="0">
              <a:latin typeface="EPSON 太角ゴシック体Ｂ" panose="020B0709000000000000" pitchFamily="49" charset="-128"/>
              <a:ea typeface="EPSON 太角ゴシック体Ｂ" panose="020B0709000000000000" pitchFamily="49" charset="-128"/>
            </a:endParaRPr>
          </a:p>
        </p:txBody>
      </p:sp>
    </p:spTree>
    <p:extLst>
      <p:ext uri="{BB962C8B-B14F-4D97-AF65-F5344CB8AC3E}">
        <p14:creationId xmlns:p14="http://schemas.microsoft.com/office/powerpoint/2010/main" val="2348605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animEffect transition="in" filter="fade">
                                      <p:cBhvr>
                                        <p:cTn id="17" dur="500"/>
                                        <p:tgtEl>
                                          <p:spTgt spid="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fade">
                                      <p:cBhvr>
                                        <p:cTn id="22" dur="500"/>
                                        <p:tgtEl>
                                          <p:spTgt spid="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animEffect transition="in" filter="fade">
                                      <p:cBhvr>
                                        <p:cTn id="27" dur="500"/>
                                        <p:tgtEl>
                                          <p:spTgt spid="5">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Lst>
  </p:timing>
</p:sld>
</file>

<file path=ppt/theme/theme1.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ホワイ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798</TotalTime>
  <Words>1690</Words>
  <Application>Microsoft Macintosh PowerPoint</Application>
  <PresentationFormat>画面に合わせる (16:10)</PresentationFormat>
  <Paragraphs>315</Paragraphs>
  <Slides>85</Slides>
  <Notes>11</Notes>
  <HiddenSlides>6</HiddenSlides>
  <MMClips>0</MMClips>
  <ScaleCrop>false</ScaleCrop>
  <HeadingPairs>
    <vt:vector size="4" baseType="variant">
      <vt:variant>
        <vt:lpstr>テーマ</vt:lpstr>
      </vt:variant>
      <vt:variant>
        <vt:i4>1</vt:i4>
      </vt:variant>
      <vt:variant>
        <vt:lpstr>スライド タイトル</vt:lpstr>
      </vt:variant>
      <vt:variant>
        <vt:i4>85</vt:i4>
      </vt:variant>
    </vt:vector>
  </HeadingPairs>
  <TitlesOfParts>
    <vt:vector size="86" baseType="lpstr">
      <vt:lpstr>ホワイト</vt:lpstr>
      <vt:lpstr>PowerPoint プレゼンテーション</vt:lpstr>
      <vt:lpstr>～自己紹介～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Cesiumとは</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 2.GitHub</vt:lpstr>
      <vt:lpstr>PowerPoint プレゼンテーション</vt:lpstr>
      <vt:lpstr>PowerPoint プレゼンテーション</vt:lpstr>
      <vt:lpstr>PowerPoint プレゼンテーション</vt:lpstr>
      <vt:lpstr> 3.実践</vt:lpstr>
      <vt:lpstr>～自己紹介～</vt:lpstr>
      <vt:lpstr>① GitHubを使う</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② GitHubにCesiumを</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③Cesium編集入門 ・点線面を書く ・視点を変える </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④KMLをつくる</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⑤CesiumにKMLをのせる</vt:lpstr>
      <vt:lpstr>PowerPoint プレゼンテーション</vt:lpstr>
      <vt:lpstr>PowerPoint プレゼンテーション</vt:lpstr>
      <vt:lpstr>PowerPoint プレゼンテーション</vt:lpstr>
      <vt:lpstr>4.さぁ、kmlをCesiumへ</vt:lpstr>
      <vt:lpstr>参考サイト紹介</vt:lpstr>
      <vt:lpstr>PowerPoint プレゼンテーション</vt:lpstr>
      <vt:lpstr>PowerPoint プレゼンテーション</vt:lpstr>
    </vt:vector>
  </TitlesOfParts>
  <Company>sifc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山内 一之</dc:creator>
  <cp:lastModifiedBy>山内 一之</cp:lastModifiedBy>
  <cp:revision>72</cp:revision>
  <dcterms:created xsi:type="dcterms:W3CDTF">2015-10-01T00:40:21Z</dcterms:created>
  <dcterms:modified xsi:type="dcterms:W3CDTF">2015-10-08T10:18:38Z</dcterms:modified>
</cp:coreProperties>
</file>